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46" r:id="rId2"/>
    <p:sldId id="396" r:id="rId3"/>
    <p:sldId id="399" r:id="rId4"/>
    <p:sldId id="401" r:id="rId5"/>
    <p:sldId id="398" r:id="rId6"/>
    <p:sldId id="472" r:id="rId7"/>
    <p:sldId id="397" r:id="rId8"/>
    <p:sldId id="402" r:id="rId9"/>
    <p:sldId id="452" r:id="rId10"/>
    <p:sldId id="404" r:id="rId11"/>
    <p:sldId id="473" r:id="rId12"/>
    <p:sldId id="408" r:id="rId13"/>
    <p:sldId id="441" r:id="rId14"/>
    <p:sldId id="442" r:id="rId15"/>
    <p:sldId id="425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bez tytułu" id="{22898C54-2AE7-4E4C-88E4-8A9EC3A5B826}">
          <p14:sldIdLst>
            <p14:sldId id="346"/>
            <p14:sldId id="396"/>
            <p14:sldId id="399"/>
            <p14:sldId id="401"/>
            <p14:sldId id="398"/>
            <p14:sldId id="472"/>
            <p14:sldId id="397"/>
            <p14:sldId id="402"/>
            <p14:sldId id="452"/>
            <p14:sldId id="404"/>
            <p14:sldId id="473"/>
            <p14:sldId id="408"/>
          </p14:sldIdLst>
        </p14:section>
        <p14:section name="Sekcja bez tytułu" id="{5394A627-E193-440C-BBAA-A9BE227B8B18}">
          <p14:sldIdLst>
            <p14:sldId id="441"/>
            <p14:sldId id="442"/>
            <p14:sldId id="4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na Skotnicka-Fiuk" initials="JS" lastIdx="1" clrIdx="0">
    <p:extLst>
      <p:ext uri="{19B8F6BF-5375-455C-9EA6-DF929625EA0E}">
        <p15:presenceInfo xmlns:p15="http://schemas.microsoft.com/office/powerpoint/2012/main" userId="Joanna Skotnicka-Fiu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211"/>
    <a:srgbClr val="00B415"/>
    <a:srgbClr val="00B0F0"/>
    <a:srgbClr val="0091EA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74737" autoAdjust="0"/>
  </p:normalViewPr>
  <p:slideViewPr>
    <p:cSldViewPr>
      <p:cViewPr varScale="1">
        <p:scale>
          <a:sx n="85" d="100"/>
          <a:sy n="85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58" y="-10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rbaniakr\Desktop\Radek\Desktop\materia&#322;y%20na%20sesje\sesja%20bud&#380;etowa%202022\Wykresy%20na%20sesje%20wydatki_2022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urbaniakr\Desktop\Radek\Desktop\materia&#322;y%20na%20sesje\sesja%20bud&#380;etowa%202022\Wykresy%20na%20sesje%20wydatki_2022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804602876523281E-2"/>
          <c:y val="0.31918683904564982"/>
          <c:w val="0.94489324827563248"/>
          <c:h val="0.577011818096611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'[Wykresy na sesję  dochody_2022.xls]Arkusz1'!$A$15</c:f>
              <c:strCache>
                <c:ptCount val="1"/>
                <c:pt idx="0">
                  <c:v>dochody własne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'[Wykresy na sesję  dochody_2022.xls]Arkusz1'!$C$12:$H$12</c:f>
              <c:strCache>
                <c:ptCount val="5"/>
                <c:pt idx="0">
                  <c:v>2018 wyk</c:v>
                </c:pt>
                <c:pt idx="1">
                  <c:v>2019 wyk</c:v>
                </c:pt>
                <c:pt idx="2">
                  <c:v>2020 wyk</c:v>
                </c:pt>
                <c:pt idx="3">
                  <c:v>2021 plan</c:v>
                </c:pt>
                <c:pt idx="4">
                  <c:v>2022 plan</c:v>
                </c:pt>
              </c:strCache>
            </c:strRef>
          </c:cat>
          <c:val>
            <c:numRef>
              <c:f>'[Wykresy na sesję  dochody_2022.xls]Arkusz1'!$C$15:$G$15</c:f>
              <c:numCache>
                <c:formatCode>#,##0</c:formatCode>
                <c:ptCount val="5"/>
                <c:pt idx="0">
                  <c:v>73111</c:v>
                </c:pt>
                <c:pt idx="1">
                  <c:v>75098</c:v>
                </c:pt>
                <c:pt idx="2">
                  <c:v>77425</c:v>
                </c:pt>
                <c:pt idx="3">
                  <c:v>76086</c:v>
                </c:pt>
                <c:pt idx="4">
                  <c:v>82225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13-4931-8570-6D4201CC161E}"/>
            </c:ext>
          </c:extLst>
        </c:ser>
        <c:ser>
          <c:idx val="1"/>
          <c:order val="1"/>
          <c:tx>
            <c:strRef>
              <c:f>'[Wykresy na sesję  dochody_2022.xls]Arkusz1'!$A$16</c:f>
              <c:strCache>
                <c:ptCount val="1"/>
                <c:pt idx="0">
                  <c:v>subwencje</c:v>
                </c:pt>
              </c:strCache>
            </c:strRef>
          </c:tx>
          <c:spPr>
            <a:solidFill>
              <a:srgbClr val="FF660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5.8658365378746261E-3"/>
                  <c:y val="-9.1227726968919087E-4"/>
                </c:manualLayout>
              </c:layout>
              <c:spPr>
                <a:solidFill>
                  <a:srgbClr val="FF66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13-4931-8570-6D4201CC161E}"/>
                </c:ext>
              </c:extLst>
            </c:dLbl>
            <c:dLbl>
              <c:idx val="1"/>
              <c:layout>
                <c:manualLayout>
                  <c:x val="4.2152765838144868E-3"/>
                  <c:y val="-7.8390018358164282E-3"/>
                </c:manualLayout>
              </c:layout>
              <c:spPr>
                <a:solidFill>
                  <a:srgbClr val="FF66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3-4931-8570-6D4201CC161E}"/>
                </c:ext>
              </c:extLst>
            </c:dLbl>
            <c:dLbl>
              <c:idx val="3"/>
              <c:spPr>
                <a:solidFill>
                  <a:srgbClr val="FF66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EB0-4D85-92DA-A03103C1955D}"/>
                </c:ext>
              </c:extLst>
            </c:dLbl>
            <c:spPr>
              <a:solidFill>
                <a:srgbClr val="FF6600"/>
              </a:solidFill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'[Wykresy na sesję  dochody_2022.xls]Arkusz1'!$C$12:$H$12</c:f>
              <c:strCache>
                <c:ptCount val="5"/>
                <c:pt idx="0">
                  <c:v>2018 wyk</c:v>
                </c:pt>
                <c:pt idx="1">
                  <c:v>2019 wyk</c:v>
                </c:pt>
                <c:pt idx="2">
                  <c:v>2020 wyk</c:v>
                </c:pt>
                <c:pt idx="3">
                  <c:v>2021 plan</c:v>
                </c:pt>
                <c:pt idx="4">
                  <c:v>2022 plan</c:v>
                </c:pt>
              </c:strCache>
            </c:strRef>
          </c:cat>
          <c:val>
            <c:numRef>
              <c:f>'[Wykresy na sesję  dochody_2022.xls]Arkusz1'!$C$16:$G$16</c:f>
              <c:numCache>
                <c:formatCode>#,##0</c:formatCode>
                <c:ptCount val="5"/>
                <c:pt idx="0">
                  <c:v>22358</c:v>
                </c:pt>
                <c:pt idx="1">
                  <c:v>23667</c:v>
                </c:pt>
                <c:pt idx="2">
                  <c:v>23355</c:v>
                </c:pt>
                <c:pt idx="3">
                  <c:v>24273</c:v>
                </c:pt>
                <c:pt idx="4">
                  <c:v>24982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13-4931-8570-6D4201CC161E}"/>
            </c:ext>
          </c:extLst>
        </c:ser>
        <c:ser>
          <c:idx val="2"/>
          <c:order val="2"/>
          <c:tx>
            <c:strRef>
              <c:f>'[Wykresy na sesję  dochody_2022.xls]Arkusz1'!$A$17</c:f>
              <c:strCache>
                <c:ptCount val="1"/>
                <c:pt idx="0">
                  <c:v>dotacje celowe</c:v>
                </c:pt>
              </c:strCache>
            </c:strRef>
          </c:tx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42</a:t>
                    </a:r>
                    <a:r>
                      <a:rPr lang="en-US" baseline="0"/>
                      <a:t> 752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EB0-4D85-92DA-A03103C1955D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'[Wykresy na sesję  dochody_2022.xls]Arkusz1'!$C$12:$H$12</c:f>
              <c:strCache>
                <c:ptCount val="5"/>
                <c:pt idx="0">
                  <c:v>2018 wyk</c:v>
                </c:pt>
                <c:pt idx="1">
                  <c:v>2019 wyk</c:v>
                </c:pt>
                <c:pt idx="2">
                  <c:v>2020 wyk</c:v>
                </c:pt>
                <c:pt idx="3">
                  <c:v>2021 plan</c:v>
                </c:pt>
                <c:pt idx="4">
                  <c:v>2022 plan</c:v>
                </c:pt>
              </c:strCache>
            </c:strRef>
          </c:cat>
          <c:val>
            <c:numRef>
              <c:f>'[Wykresy na sesję  dochody_2022.xls]Arkusz1'!$C$17:$G$17</c:f>
              <c:numCache>
                <c:formatCode>#,##0</c:formatCode>
                <c:ptCount val="5"/>
                <c:pt idx="0">
                  <c:v>37336</c:v>
                </c:pt>
                <c:pt idx="1">
                  <c:v>46654</c:v>
                </c:pt>
                <c:pt idx="2">
                  <c:v>55505</c:v>
                </c:pt>
                <c:pt idx="3">
                  <c:v>68146</c:v>
                </c:pt>
                <c:pt idx="4">
                  <c:v>36302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213-4931-8570-6D4201CC1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106310272"/>
        <c:axId val="106311056"/>
        <c:axId val="0"/>
      </c:bar3DChart>
      <c:catAx>
        <c:axId val="10631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ndara"/>
                <a:ea typeface="Candara"/>
                <a:cs typeface="Candara"/>
              </a:defRPr>
            </a:pPr>
            <a:endParaRPr lang="pl-PL"/>
          </a:p>
        </c:txPr>
        <c:crossAx val="106311056"/>
        <c:crosses val="autoZero"/>
        <c:auto val="1"/>
        <c:lblAlgn val="ctr"/>
        <c:lblOffset val="100"/>
        <c:noMultiLvlLbl val="0"/>
      </c:catAx>
      <c:valAx>
        <c:axId val="1063110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063102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5253217746820108"/>
          <c:y val="0.10216666622769704"/>
          <c:w val="0.66161026837806303"/>
          <c:h val="0.11904793150856141"/>
        </c:manualLayout>
      </c:layout>
      <c:overlay val="0"/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56263800358284E-2"/>
          <c:y val="0"/>
          <c:w val="0.67913117394416611"/>
          <c:h val="0.99865718155006589"/>
        </c:manualLayout>
      </c:layout>
      <c:doughnutChart>
        <c:varyColors val="1"/>
        <c:ser>
          <c:idx val="0"/>
          <c:order val="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B857-468B-8AAB-990B86FB9EB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B857-468B-8AAB-990B86FB9EB8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3175">
                <a:solidFill>
                  <a:srgbClr val="808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B857-468B-8AAB-990B86FB9EB8}"/>
              </c:ext>
            </c:extLst>
          </c:dPt>
          <c:dLbls>
            <c:dLbl>
              <c:idx val="0"/>
              <c:layout>
                <c:manualLayout>
                  <c:x val="5.0735206394656599E-3"/>
                  <c:y val="-0.11422290346505209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fld id="{34F9DB0E-1FA1-4EE2-945E-0AA330CCB8CE}" type="VALUE">
                      <a:rPr lang="en-US" sz="2000">
                        <a:solidFill>
                          <a:schemeClr val="bg1"/>
                        </a:solidFill>
                      </a:rPr>
                      <a:pPr>
                        <a:defRPr sz="2000" b="1" i="0" u="none" strike="noStrike" baseline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t>[WARTOŚĆ]</a:t>
                    </a:fld>
                    <a:endParaRPr lang="pl-PL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857-468B-8AAB-990B86FB9EB8}"/>
                </c:ext>
              </c:extLst>
            </c:dLbl>
            <c:dLbl>
              <c:idx val="1"/>
              <c:layout>
                <c:manualLayout>
                  <c:x val="-1.6923168694822271E-2"/>
                  <c:y val="-1.3513938420329221E-2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fld id="{EE407E9E-3975-47D1-B4F1-0662E212F2A4}" type="VALUE">
                      <a:rPr lang="en-US" sz="2000">
                        <a:solidFill>
                          <a:schemeClr val="bg1"/>
                        </a:solidFill>
                      </a:rPr>
                      <a:pPr>
                        <a:defRPr sz="2000" b="1" i="0" u="none" strike="noStrike" baseline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t>[WARTOŚĆ]</a:t>
                    </a:fld>
                    <a:endParaRPr lang="pl-PL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857-468B-8AAB-990B86FB9EB8}"/>
                </c:ext>
              </c:extLst>
            </c:dLbl>
            <c:dLbl>
              <c:idx val="2"/>
              <c:layout>
                <c:manualLayout>
                  <c:x val="-7.0189095681222015E-3"/>
                  <c:y val="-1.43411339350913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57-468B-8AAB-990B86FB9EB8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'[Wykresy na sesję  dochody_2022.xls]Arkusz1'!$A$65:$A$67</c:f>
              <c:strCache>
                <c:ptCount val="3"/>
                <c:pt idx="0">
                  <c:v>dochody własne</c:v>
                </c:pt>
                <c:pt idx="1">
                  <c:v>subwencje</c:v>
                </c:pt>
                <c:pt idx="2">
                  <c:v>dotacje celowe</c:v>
                </c:pt>
              </c:strCache>
            </c:strRef>
          </c:cat>
          <c:val>
            <c:numRef>
              <c:f>'[Wykresy na sesję  dochody_2022.xls]Arkusz1'!$H$65:$H$67</c:f>
              <c:numCache>
                <c:formatCode>0.00%</c:formatCode>
                <c:ptCount val="3"/>
                <c:pt idx="0">
                  <c:v>0.56999999999999995</c:v>
                </c:pt>
                <c:pt idx="1">
                  <c:v>0.17499999999999999</c:v>
                </c:pt>
                <c:pt idx="2">
                  <c:v>0.255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57-468B-8AAB-990B86FB9E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</c:legendEntry>
      <c:layout>
        <c:manualLayout>
          <c:xMode val="edge"/>
          <c:yMode val="edge"/>
          <c:x val="0.75378787878787878"/>
          <c:y val="0.81622099181225949"/>
          <c:w val="0.24334720233834406"/>
          <c:h val="0.1809865087094100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l-PL"/>
        </a:p>
      </c:txPr>
    </c:legend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98905692344014"/>
          <c:y val="1.8386518222312617E-2"/>
          <c:w val="0.84451006124234473"/>
          <c:h val="0.87371083106398439"/>
        </c:manualLayout>
      </c:layout>
      <c:pie3DChart>
        <c:varyColors val="1"/>
        <c:ser>
          <c:idx val="0"/>
          <c:order val="0"/>
          <c:explosion val="29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42A-4A46-81B2-E2831793AFCF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642A-4A46-81B2-E2831793AFC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642A-4A46-81B2-E2831793AFCF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42A-4A46-81B2-E2831793AFCF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42A-4A46-81B2-E2831793AFCF}"/>
              </c:ext>
            </c:extLst>
          </c:dPt>
          <c:dPt>
            <c:idx val="5"/>
            <c:bubble3D val="0"/>
            <c:spPr>
              <a:solidFill>
                <a:srgbClr val="808080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42A-4A46-81B2-E2831793AFCF}"/>
              </c:ext>
            </c:extLst>
          </c:dPt>
          <c:dLbls>
            <c:dLbl>
              <c:idx val="0"/>
              <c:layout>
                <c:manualLayout>
                  <c:x val="-0.19739372856170756"/>
                  <c:y val="6.1836782739503049E-3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Candara"/>
                      <a:ea typeface="Candara"/>
                      <a:cs typeface="Candara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2A-4A46-81B2-E2831793AFCF}"/>
                </c:ext>
              </c:extLst>
            </c:dLbl>
            <c:dLbl>
              <c:idx val="1"/>
              <c:layout>
                <c:manualLayout>
                  <c:x val="0.15833836742629392"/>
                  <c:y val="-0.12209868445809507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Candara"/>
                      <a:ea typeface="Candara"/>
                      <a:cs typeface="Candara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2A-4A46-81B2-E2831793AFCF}"/>
                </c:ext>
              </c:extLst>
            </c:dLbl>
            <c:dLbl>
              <c:idx val="2"/>
              <c:layout>
                <c:manualLayout>
                  <c:x val="0.12146363648988319"/>
                  <c:y val="1.6649297570099156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Candara"/>
                      <a:ea typeface="Candara"/>
                      <a:cs typeface="Candara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2A-4A46-81B2-E2831793AFCF}"/>
                </c:ext>
              </c:extLst>
            </c:dLbl>
            <c:dLbl>
              <c:idx val="3"/>
              <c:layout>
                <c:manualLayout>
                  <c:x val="0.11237848741129577"/>
                  <c:y val="4.0115615673051712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Candara"/>
                      <a:ea typeface="Candara"/>
                      <a:cs typeface="Candara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2A-4A46-81B2-E2831793AFCF}"/>
                </c:ext>
              </c:extLst>
            </c:dLbl>
            <c:dLbl>
              <c:idx val="4"/>
              <c:layout>
                <c:manualLayout>
                  <c:x val="4.8537335610826425E-2"/>
                  <c:y val="-4.0709306010516003E-4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bg1"/>
                        </a:solidFill>
                        <a:latin typeface="Candara"/>
                        <a:ea typeface="Candara"/>
                        <a:cs typeface="Candara"/>
                      </a:defRPr>
                    </a:pPr>
                    <a:fld id="{1051F646-3C95-47A7-9E94-142CE8C4FA22}" type="PERCENTAGE">
                      <a:rPr lang="en-US">
                        <a:solidFill>
                          <a:schemeClr val="tx1"/>
                        </a:solidFill>
                      </a:rPr>
                      <a:pPr>
                        <a:defRPr sz="1600" b="1" i="0" u="none" strike="noStrike" baseline="0">
                          <a:solidFill>
                            <a:schemeClr val="bg1"/>
                          </a:solidFill>
                          <a:latin typeface="Candara"/>
                          <a:ea typeface="Candara"/>
                          <a:cs typeface="Candara"/>
                        </a:defRPr>
                      </a:pPr>
                      <a:t>[PROCENTOWE]</a:t>
                    </a:fld>
                    <a:endParaRPr lang="pl-PL"/>
                  </a:p>
                </c:rich>
              </c:tx>
              <c:numFmt formatCode="0.0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42A-4A46-81B2-E2831793AFCF}"/>
                </c:ext>
              </c:extLst>
            </c:dLbl>
            <c:dLbl>
              <c:idx val="5"/>
              <c:layout>
                <c:manualLayout>
                  <c:x val="4.1855531947395386E-2"/>
                  <c:y val="-3.5221791078846368E-3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bg1"/>
                        </a:solidFill>
                        <a:latin typeface="Candara"/>
                        <a:ea typeface="Candara"/>
                        <a:cs typeface="Candara"/>
                      </a:defRPr>
                    </a:pPr>
                    <a:fld id="{DAC5A9E2-E06B-4F99-91ED-FD1ABC846A0E}" type="PERCENTAGE">
                      <a:rPr lang="en-US">
                        <a:solidFill>
                          <a:schemeClr val="tx1"/>
                        </a:solidFill>
                      </a:rPr>
                      <a:pPr>
                        <a:defRPr sz="1600" b="1" i="0" u="none" strike="noStrike" baseline="0">
                          <a:solidFill>
                            <a:schemeClr val="bg1"/>
                          </a:solidFill>
                          <a:latin typeface="Candara"/>
                          <a:ea typeface="Candara"/>
                          <a:cs typeface="Candara"/>
                        </a:defRPr>
                      </a:pPr>
                      <a:t>[PROCENTOWE]</a:t>
                    </a:fld>
                    <a:endParaRPr lang="pl-PL"/>
                  </a:p>
                </c:rich>
              </c:tx>
              <c:numFmt formatCode="0.0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42A-4A46-81B2-E2831793AFCF}"/>
                </c:ext>
              </c:extLst>
            </c:dLbl>
            <c:numFmt formatCode="0.0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bg1"/>
                    </a:solidFill>
                    <a:latin typeface="Candara"/>
                    <a:ea typeface="Candara"/>
                    <a:cs typeface="Candara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'[Wykresy na sesję  dochody_2022.xls]Arkusz1'!$A$98:$B$103</c:f>
              <c:strCache>
                <c:ptCount val="6"/>
                <c:pt idx="0">
                  <c:v>Udział w podatkach budżetu państwa 33 479 tys.zł</c:v>
                </c:pt>
                <c:pt idx="1">
                  <c:v>Podatki i opłaty lokalne w tym: podatek od środków transportowych 24 747 tys. zł</c:v>
                </c:pt>
                <c:pt idx="2">
                  <c:v>Dochody z majątku gminy 9 812 tys. zł</c:v>
                </c:pt>
                <c:pt idx="3">
                  <c:v>Opłaty za gospodarowanie odpadami komunalnymi 7 729 tys. zł</c:v>
                </c:pt>
                <c:pt idx="4">
                  <c:v>Wpływy z podatków i opłat 4 393 tys. zł</c:v>
                </c:pt>
                <c:pt idx="5">
                  <c:v>Pozostałe dochody 2 064 tys. zł</c:v>
                </c:pt>
              </c:strCache>
            </c:strRef>
          </c:cat>
          <c:val>
            <c:numRef>
              <c:f>'[Wykresy na sesję  dochody_2022.xls]Arkusz1'!$G$98:$G$103</c:f>
              <c:numCache>
                <c:formatCode>0.00%</c:formatCode>
                <c:ptCount val="6"/>
                <c:pt idx="0">
                  <c:v>0.46200000000000002</c:v>
                </c:pt>
                <c:pt idx="1">
                  <c:v>0.28899999999999998</c:v>
                </c:pt>
                <c:pt idx="2">
                  <c:v>9.2999999999999999E-2</c:v>
                </c:pt>
                <c:pt idx="3">
                  <c:v>8.8999999999999996E-2</c:v>
                </c:pt>
                <c:pt idx="4">
                  <c:v>4.7E-2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42A-4A46-81B2-E2831793A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70321086683596323"/>
          <c:w val="1"/>
          <c:h val="0.2922595710019006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ndara"/>
              <a:ea typeface="Candara"/>
              <a:cs typeface="Candara"/>
            </a:defRPr>
          </a:pPr>
          <a:endParaRPr lang="pl-PL"/>
        </a:p>
      </c:txPr>
    </c:legend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Arkusz1!$E$4</c:f>
              <c:strCache>
                <c:ptCount val="1"/>
              </c:strCache>
            </c:strRef>
          </c:tx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dk1">
                  <a:tint val="88500"/>
                </a:schemeClr>
              </a:outerShdw>
            </a:effectLst>
          </c:spPr>
          <c:marker>
            <c:symbol val="none"/>
          </c:marker>
          <c:dLbls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tint val="88500"/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Arkusz1!$D$5:$D$10</c:f>
              <c:strCache>
                <c:ptCount val="6"/>
                <c:pt idx="0">
                  <c:v>2017 </c:v>
                </c:pt>
                <c:pt idx="1">
                  <c:v>2018 </c:v>
                </c:pt>
                <c:pt idx="2">
                  <c:v>2019 </c:v>
                </c:pt>
                <c:pt idx="3">
                  <c:v>2020 </c:v>
                </c:pt>
                <c:pt idx="4">
                  <c:v>XI 2021 </c:v>
                </c:pt>
                <c:pt idx="5">
                  <c:v>plan 2022</c:v>
                </c:pt>
              </c:strCache>
            </c:strRef>
          </c:cat>
          <c:val>
            <c:numRef>
              <c:f>Arkusz1!$E$5:$E$10</c:f>
              <c:numCache>
                <c:formatCode>#,##0.00</c:formatCode>
                <c:ptCount val="6"/>
                <c:pt idx="0">
                  <c:v>27701673</c:v>
                </c:pt>
                <c:pt idx="1">
                  <c:v>29735982</c:v>
                </c:pt>
                <c:pt idx="2">
                  <c:v>32674042</c:v>
                </c:pt>
                <c:pt idx="3">
                  <c:v>31363756</c:v>
                </c:pt>
                <c:pt idx="4">
                  <c:v>34118045</c:v>
                </c:pt>
                <c:pt idx="5">
                  <c:v>31093841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AB-40B5-A47B-64688D980D9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noFill/>
              <a:round/>
            </a:ln>
            <a:effectLst/>
          </c:spPr>
        </c:dropLines>
        <c:smooth val="0"/>
        <c:axId val="106311840"/>
        <c:axId val="106314192"/>
      </c:lineChart>
      <c:catAx>
        <c:axId val="10631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6314192"/>
        <c:crossesAt val="0"/>
        <c:auto val="1"/>
        <c:lblAlgn val="ctr"/>
        <c:lblOffset val="100"/>
        <c:noMultiLvlLbl val="0"/>
      </c:catAx>
      <c:valAx>
        <c:axId val="106314192"/>
        <c:scaling>
          <c:orientation val="minMax"/>
          <c:min val="27701673"/>
        </c:scaling>
        <c:delete val="1"/>
        <c:axPos val="l"/>
        <c:numFmt formatCode="#,##0.00" sourceLinked="1"/>
        <c:majorTickMark val="none"/>
        <c:minorTickMark val="none"/>
        <c:tickLblPos val="nextTo"/>
        <c:crossAx val="10631184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3">
        <a:lumMod val="75000"/>
      </a:schemeClr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ndara"/>
                <a:ea typeface="Candara"/>
                <a:cs typeface="Candara"/>
              </a:defRPr>
            </a:pPr>
            <a:r>
              <a:rPr lang="pl-PL"/>
              <a:t>Struktura wydatków Budżetu Gminy Wieluń 
w 2022 r. (%)</a:t>
            </a:r>
          </a:p>
        </c:rich>
      </c:tx>
      <c:layout>
        <c:manualLayout>
          <c:xMode val="edge"/>
          <c:yMode val="edge"/>
          <c:x val="0.1694315115742725"/>
          <c:y val="2.0793910761154857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0193106047976137"/>
          <c:w val="1"/>
          <c:h val="0.7541455118110237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3A12-4AE0-8453-84A50D7D46AD}"/>
              </c:ext>
            </c:extLst>
          </c:dPt>
          <c:dPt>
            <c:idx val="1"/>
            <c:bubble3D val="0"/>
            <c:explosion val="6"/>
            <c:spPr>
              <a:solidFill>
                <a:srgbClr val="FF66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3-3A12-4AE0-8453-84A50D7D46AD}"/>
              </c:ext>
            </c:extLst>
          </c:dPt>
          <c:dLbls>
            <c:dLbl>
              <c:idx val="0"/>
              <c:layout>
                <c:manualLayout>
                  <c:x val="-0.24332398574594971"/>
                  <c:y val="-0.2247258792650918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Candara"/>
                      <a:ea typeface="Candara"/>
                      <a:cs typeface="Candara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12-4AE0-8453-84A50D7D46AD}"/>
                </c:ext>
              </c:extLst>
            </c:dLbl>
            <c:dLbl>
              <c:idx val="1"/>
              <c:layout>
                <c:manualLayout>
                  <c:x val="0.19296758763142774"/>
                  <c:y val="3.866397382145413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00"/>
                      </a:solidFill>
                      <a:latin typeface="Candara"/>
                      <a:ea typeface="Candara"/>
                      <a:cs typeface="Candara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12-4AE0-8453-84A50D7D46AD}"/>
                </c:ext>
              </c:extLst>
            </c:dLbl>
            <c:dLbl>
              <c:idx val="2"/>
              <c:layout>
                <c:manualLayout>
                  <c:x val="0.11074830902934713"/>
                  <c:y val="-0.2372056804073099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ndara"/>
                      <a:ea typeface="Candara"/>
                      <a:cs typeface="Candara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12-4AE0-8453-84A50D7D46AD}"/>
                </c:ext>
              </c:extLst>
            </c:dLbl>
            <c:dLbl>
              <c:idx val="3"/>
              <c:layout>
                <c:manualLayout>
                  <c:x val="0.10768164553448951"/>
                  <c:y val="-0.1890028824983473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ndara"/>
                      <a:ea typeface="Candara"/>
                      <a:cs typeface="Candara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12-4AE0-8453-84A50D7D46AD}"/>
                </c:ext>
              </c:extLst>
            </c:dLbl>
            <c:dLbl>
              <c:idx val="4"/>
              <c:layout>
                <c:manualLayout>
                  <c:x val="6.9291338582677151E-2"/>
                  <c:y val="-0.1666468242849107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ndara"/>
                      <a:ea typeface="Candara"/>
                      <a:cs typeface="Candara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12-4AE0-8453-84A50D7D46AD}"/>
                </c:ext>
              </c:extLst>
            </c:dLbl>
            <c:dLbl>
              <c:idx val="5"/>
              <c:layout>
                <c:manualLayout>
                  <c:x val="2.8346456692913378E-2"/>
                  <c:y val="-7.808089978778673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ndara"/>
                      <a:ea typeface="Candara"/>
                      <a:cs typeface="Candara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12-4AE0-8453-84A50D7D46AD}"/>
                </c:ext>
              </c:extLst>
            </c:dLbl>
            <c:dLbl>
              <c:idx val="6"/>
              <c:layout>
                <c:manualLayout>
                  <c:x val="0.10462877940861627"/>
                  <c:y val="9.833259573448275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ndara"/>
                      <a:ea typeface="Candara"/>
                      <a:cs typeface="Candara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12-4AE0-8453-84A50D7D46AD}"/>
                </c:ext>
              </c:extLst>
            </c:dLbl>
            <c:dLbl>
              <c:idx val="7"/>
              <c:layout>
                <c:manualLayout>
                  <c:x val="0.13462711420891113"/>
                  <c:y val="7.427160849745038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ndara"/>
                      <a:ea typeface="Candara"/>
                      <a:cs typeface="Candara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12-4AE0-8453-84A50D7D46AD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Candara"/>
                    <a:ea typeface="Candara"/>
                    <a:cs typeface="Candara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'[Wykresy na sesje wydatki_2022.xls]Arkusz1'!$A$13:$A$14</c:f>
              <c:strCache>
                <c:ptCount val="2"/>
                <c:pt idx="0">
                  <c:v>wydatki bieżące  122 659 tys. zł</c:v>
                </c:pt>
                <c:pt idx="1">
                  <c:v>wydatki majątkowe 32 629 tys. zł</c:v>
                </c:pt>
              </c:strCache>
            </c:strRef>
          </c:cat>
          <c:val>
            <c:numRef>
              <c:f>'[Wykresy na sesje wydatki_2022.xls]Arkusz1'!$F$13:$F$14</c:f>
              <c:numCache>
                <c:formatCode>0.0%</c:formatCode>
                <c:ptCount val="2"/>
                <c:pt idx="0">
                  <c:v>0.78988073772603162</c:v>
                </c:pt>
                <c:pt idx="1">
                  <c:v>0.21011926227396838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A12-4AE0-8453-84A50D7D4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7692329671854781E-2"/>
          <c:y val="0.85552020997375333"/>
          <c:w val="0.90734557091716572"/>
          <c:h val="0.1444797900262466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Candara"/>
              <a:ea typeface="Candara"/>
              <a:cs typeface="Candara"/>
            </a:defRPr>
          </a:pPr>
          <a:endParaRPr lang="pl-PL"/>
        </a:p>
      </c:txPr>
    </c:legend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225829607095708E-2"/>
          <c:y val="0.28735648311584228"/>
          <c:w val="0.94489324827563248"/>
          <c:h val="0.577011818096611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'[Wykresy na sesje wydatki_2022.xls]Arkusz1'!$A$8</c:f>
              <c:strCache>
                <c:ptCount val="1"/>
                <c:pt idx="0">
                  <c:v>wydatki bieżące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'[Wykresy na sesje wydatki_2022.xls]Arkusz1'!$B$7:$F$7</c:f>
              <c:strCache>
                <c:ptCount val="5"/>
                <c:pt idx="0">
                  <c:v>2018 wyk</c:v>
                </c:pt>
                <c:pt idx="1">
                  <c:v>2019 wyk</c:v>
                </c:pt>
                <c:pt idx="2">
                  <c:v>2020 wyk</c:v>
                </c:pt>
                <c:pt idx="3">
                  <c:v>2021 plan</c:v>
                </c:pt>
                <c:pt idx="4">
                  <c:v>2022 plan</c:v>
                </c:pt>
              </c:strCache>
            </c:strRef>
          </c:cat>
          <c:val>
            <c:numRef>
              <c:f>'[Wykresy na sesje wydatki_2022.xls]Arkusz1'!$B$8:$F$8</c:f>
              <c:numCache>
                <c:formatCode>#,##0</c:formatCode>
                <c:ptCount val="5"/>
                <c:pt idx="0">
                  <c:v>105533</c:v>
                </c:pt>
                <c:pt idx="1">
                  <c:v>115745</c:v>
                </c:pt>
                <c:pt idx="2">
                  <c:v>130780</c:v>
                </c:pt>
                <c:pt idx="3">
                  <c:v>146503</c:v>
                </c:pt>
                <c:pt idx="4">
                  <c:v>122659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88-472E-803D-D49FA50B9F1A}"/>
            </c:ext>
          </c:extLst>
        </c:ser>
        <c:ser>
          <c:idx val="1"/>
          <c:order val="1"/>
          <c:tx>
            <c:strRef>
              <c:f>'[Wykresy na sesje wydatki_2022.xls]Arkusz1'!$A$9</c:f>
              <c:strCache>
                <c:ptCount val="1"/>
                <c:pt idx="0">
                  <c:v>wydatki majątkowe</c:v>
                </c:pt>
              </c:strCache>
            </c:strRef>
          </c:tx>
          <c:spPr>
            <a:solidFill>
              <a:srgbClr val="FF660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1.2326354086250357E-3"/>
                  <c:y val="-6.5357938650974017E-4"/>
                </c:manualLayout>
              </c:layout>
              <c:spPr>
                <a:solidFill>
                  <a:srgbClr val="FF66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88-472E-803D-D49FA50B9F1A}"/>
                </c:ext>
              </c:extLst>
            </c:dLbl>
            <c:dLbl>
              <c:idx val="1"/>
              <c:layout>
                <c:manualLayout>
                  <c:x val="4.2152765838144868E-3"/>
                  <c:y val="-7.8390018358164282E-3"/>
                </c:manualLayout>
              </c:layout>
              <c:spPr>
                <a:solidFill>
                  <a:srgbClr val="FF66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88-472E-803D-D49FA50B9F1A}"/>
                </c:ext>
              </c:extLst>
            </c:dLbl>
            <c:dLbl>
              <c:idx val="3"/>
              <c:spPr>
                <a:solidFill>
                  <a:srgbClr val="FF66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388-472E-803D-D49FA50B9F1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32 629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388-472E-803D-D49FA50B9F1A}"/>
                </c:ext>
              </c:extLst>
            </c:dLbl>
            <c:spPr>
              <a:solidFill>
                <a:srgbClr val="FF6600"/>
              </a:solidFill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'[Wykresy na sesje wydatki_2022.xls]Arkusz1'!$B$7:$F$7</c:f>
              <c:strCache>
                <c:ptCount val="5"/>
                <c:pt idx="0">
                  <c:v>2018 wyk</c:v>
                </c:pt>
                <c:pt idx="1">
                  <c:v>2019 wyk</c:v>
                </c:pt>
                <c:pt idx="2">
                  <c:v>2020 wyk</c:v>
                </c:pt>
                <c:pt idx="3">
                  <c:v>2021 plan</c:v>
                </c:pt>
                <c:pt idx="4">
                  <c:v>2022 plan</c:v>
                </c:pt>
              </c:strCache>
            </c:strRef>
          </c:cat>
          <c:val>
            <c:numRef>
              <c:f>'[Wykresy na sesje wydatki_2022.xls]Arkusz1'!$B$9:$F$9</c:f>
              <c:numCache>
                <c:formatCode>#,##0</c:formatCode>
                <c:ptCount val="5"/>
                <c:pt idx="0">
                  <c:v>21525</c:v>
                </c:pt>
                <c:pt idx="1">
                  <c:v>34055</c:v>
                </c:pt>
                <c:pt idx="2">
                  <c:v>25331</c:v>
                </c:pt>
                <c:pt idx="3">
                  <c:v>42285</c:v>
                </c:pt>
                <c:pt idx="4">
                  <c:v>32629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388-472E-803D-D49FA50B9F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106314976"/>
        <c:axId val="106308312"/>
        <c:axId val="0"/>
      </c:bar3DChart>
      <c:catAx>
        <c:axId val="10631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ndara"/>
                <a:ea typeface="Candara"/>
                <a:cs typeface="Candara"/>
              </a:defRPr>
            </a:pPr>
            <a:endParaRPr lang="pl-PL"/>
          </a:p>
        </c:txPr>
        <c:crossAx val="106308312"/>
        <c:crosses val="autoZero"/>
        <c:auto val="1"/>
        <c:lblAlgn val="ctr"/>
        <c:lblOffset val="100"/>
        <c:noMultiLvlLbl val="0"/>
      </c:catAx>
      <c:valAx>
        <c:axId val="10630831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063149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8786462472007512"/>
          <c:y val="6.3356006169285772E-2"/>
          <c:w val="0.66161030802465171"/>
          <c:h val="0.11904791005601911"/>
        </c:manualLayout>
      </c:layout>
      <c:overlay val="0"/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322834645669291E-2"/>
          <c:y val="0.18973234964899297"/>
          <c:w val="0.76217400711091732"/>
          <c:h val="0.73635906182659916"/>
        </c:manualLayout>
      </c:layout>
      <c:bar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497-482B-B532-AB134F33BE2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497-482B-B532-AB134F33BE2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497-482B-B532-AB134F33BE2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497-482B-B532-AB134F33BE2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497-482B-B532-AB134F33BE2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497-482B-B532-AB134F33BE2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497-482B-B532-AB134F33BE2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497-482B-B532-AB134F33BE28}"/>
              </c:ext>
            </c:extLst>
          </c:dPt>
          <c:dLbls>
            <c:dLbl>
              <c:idx val="0"/>
              <c:layout>
                <c:manualLayout>
                  <c:x val="-5.1881909279698768E-2"/>
                  <c:y val="2.517928520987151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Candara"/>
                      <a:ea typeface="Candara"/>
                      <a:cs typeface="Candara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97-482B-B532-AB134F33BE28}"/>
                </c:ext>
              </c:extLst>
            </c:dLbl>
            <c:dLbl>
              <c:idx val="1"/>
              <c:layout>
                <c:manualLayout>
                  <c:x val="-5.6028254733142449E-2"/>
                  <c:y val="-6.943489951387154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Candara"/>
                      <a:ea typeface="Candara"/>
                      <a:cs typeface="Candara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97-482B-B532-AB134F33BE28}"/>
                </c:ext>
              </c:extLst>
            </c:dLbl>
            <c:dLbl>
              <c:idx val="2"/>
              <c:layout>
                <c:manualLayout>
                  <c:x val="-4.9539905536455833E-2"/>
                  <c:y val="-1.047960883859514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Candara"/>
                      <a:ea typeface="Candara"/>
                      <a:cs typeface="Candara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97-482B-B532-AB134F33BE28}"/>
                </c:ext>
              </c:extLst>
            </c:dLbl>
            <c:dLbl>
              <c:idx val="3"/>
              <c:layout>
                <c:manualLayout>
                  <c:x val="-4.9184843529634419E-2"/>
                  <c:y val="-2.9963832687371095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Candara"/>
                      <a:ea typeface="Candara"/>
                      <a:cs typeface="Candara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97-482B-B532-AB134F33BE28}"/>
                </c:ext>
              </c:extLst>
            </c:dLbl>
            <c:dLbl>
              <c:idx val="4"/>
              <c:layout>
                <c:manualLayout>
                  <c:x val="-3.7632886161037785E-2"/>
                  <c:y val="-3.047611756880034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Candara"/>
                      <a:ea typeface="Candara"/>
                      <a:cs typeface="Candara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97-482B-B532-AB134F33BE28}"/>
                </c:ext>
              </c:extLst>
            </c:dLbl>
            <c:dLbl>
              <c:idx val="5"/>
              <c:layout>
                <c:manualLayout>
                  <c:x val="-3.9804962435084877E-2"/>
                  <c:y val="7.0579324607478622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Candara"/>
                      <a:ea typeface="Candara"/>
                      <a:cs typeface="Candara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97-482B-B532-AB134F33BE28}"/>
                </c:ext>
              </c:extLst>
            </c:dLbl>
            <c:dLbl>
              <c:idx val="6"/>
              <c:layout>
                <c:manualLayout>
                  <c:x val="-3.93571603518547E-2"/>
                  <c:y val="6.0507610523530015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Candara"/>
                      <a:ea typeface="Candara"/>
                      <a:cs typeface="Candara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497-482B-B532-AB134F33BE28}"/>
                </c:ext>
              </c:extLst>
            </c:dLbl>
            <c:dLbl>
              <c:idx val="7"/>
              <c:layout>
                <c:manualLayout>
                  <c:x val="-4.0917267326668796E-2"/>
                  <c:y val="1.052213814950670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Candara"/>
                      <a:ea typeface="Candara"/>
                      <a:cs typeface="Candara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97-482B-B532-AB134F33BE28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ndara"/>
                    <a:ea typeface="Candara"/>
                    <a:cs typeface="Candara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Arkusz1!$E$43:$F$50</c:f>
              <c:strCache>
                <c:ptCount val="8"/>
                <c:pt idx="0">
                  <c:v>Pomoc społeczna i rodzina 34 576 tys. zł</c:v>
                </c:pt>
                <c:pt idx="1">
                  <c:v>Oświata i wychowanie oraz edukacyjna opieka wychowawcza 44 698 tys. zł</c:v>
                </c:pt>
                <c:pt idx="2">
                  <c:v>Gospodarka komunalna i ochrona środowiska 24 326 tys. zł</c:v>
                </c:pt>
                <c:pt idx="3">
                  <c:v>Transport i łączność 16 058 tys. zł</c:v>
                </c:pt>
                <c:pt idx="4">
                  <c:v>Administracja publiczna 11 451 tys. zł</c:v>
                </c:pt>
                <c:pt idx="5">
                  <c:v>Gospodarka mieszkaniowa 6 292 tys. zł</c:v>
                </c:pt>
                <c:pt idx="6">
                  <c:v>Kultura i ochrona  dziedzictwa narodowego oraz kultura fizyczna 8 508 tys. zł</c:v>
                </c:pt>
                <c:pt idx="7">
                  <c:v>Pozostałe 9 379 tys. zł</c:v>
                </c:pt>
              </c:strCache>
            </c:strRef>
          </c:cat>
          <c:val>
            <c:numRef>
              <c:f>Arkusz1!$D$43:$D$50</c:f>
              <c:numCache>
                <c:formatCode>0%</c:formatCode>
                <c:ptCount val="8"/>
                <c:pt idx="0">
                  <c:v>0.22327119158471145</c:v>
                </c:pt>
                <c:pt idx="1">
                  <c:v>0.28863303220307246</c:v>
                </c:pt>
                <c:pt idx="2">
                  <c:v>0.15708280328810997</c:v>
                </c:pt>
                <c:pt idx="3">
                  <c:v>0.10249191210182035</c:v>
                </c:pt>
                <c:pt idx="4">
                  <c:v>7.3943730183842288E-2</c:v>
                </c:pt>
                <c:pt idx="5">
                  <c:v>4.0629984308508921E-2</c:v>
                </c:pt>
                <c:pt idx="6">
                  <c:v>5.3383356687610177E-2</c:v>
                </c:pt>
                <c:pt idx="7">
                  <c:v>6.0563989642324408E-2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497-482B-B532-AB134F33BE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94312688"/>
        <c:axId val="894311440"/>
      </c:barChart>
      <c:valAx>
        <c:axId val="89431144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894312688"/>
        <c:crosses val="autoZero"/>
        <c:crossBetween val="between"/>
      </c:valAx>
      <c:catAx>
        <c:axId val="894312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9431144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26865256387717573"/>
          <c:y val="1"/>
          <c:w val="0.51104148373062552"/>
          <c:h val="0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5" b="1" i="0" u="none" strike="noStrike" baseline="0">
              <a:solidFill>
                <a:srgbClr val="000000"/>
              </a:solidFill>
              <a:latin typeface="Candara"/>
              <a:ea typeface="Candara"/>
              <a:cs typeface="Candara"/>
            </a:defRPr>
          </a:pPr>
          <a:endParaRPr lang="pl-PL"/>
        </a:p>
      </c:txPr>
    </c:legend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946981627296587"/>
          <c:y val="5.0925925925925923E-2"/>
          <c:w val="0.85219685039370074"/>
          <c:h val="0.8931426800816564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FFFF"/>
              </a:solidFill>
              <a:ln>
                <a:solidFill>
                  <a:srgbClr val="262626"/>
                </a:solidFill>
              </a:ln>
              <a:effectLst/>
              <a:sp3d>
                <a:contourClr>
                  <a:srgbClr val="26262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791-4E6F-9663-2176D06E12FB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791-4E6F-9663-2176D06E12FB}"/>
              </c:ext>
            </c:extLst>
          </c:dPt>
          <c:dPt>
            <c:idx val="2"/>
            <c:invertIfNegative val="0"/>
            <c:bubble3D val="0"/>
            <c:spPr>
              <a:solidFill>
                <a:srgbClr val="262626">
                  <a:lumMod val="50000"/>
                  <a:lumOff val="50000"/>
                </a:srgb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791-4E6F-9663-2176D06E12FB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A791-4E6F-9663-2176D06E12FB}"/>
              </c:ext>
            </c:extLst>
          </c:dPt>
          <c:dLbls>
            <c:dLbl>
              <c:idx val="0"/>
              <c:layout>
                <c:manualLayout>
                  <c:x val="-1.2923272483316266E-4"/>
                  <c:y val="5.561906201851531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143 936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791-4E6F-9663-2176D06E12FB}"/>
                </c:ext>
              </c:extLst>
            </c:dLbl>
            <c:dLbl>
              <c:idx val="1"/>
              <c:layout>
                <c:manualLayout>
                  <c:x val="1.3655355860786461E-3"/>
                  <c:y val="6.47311894920550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155 288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791-4E6F-9663-2176D06E12FB}"/>
                </c:ext>
              </c:extLst>
            </c:dLbl>
            <c:dLbl>
              <c:idx val="2"/>
              <c:layout>
                <c:manualLayout>
                  <c:x val="4.4843049327354259E-3"/>
                  <c:y val="6.391510600343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91-4E6F-9663-2176D06E12FB}"/>
                </c:ext>
              </c:extLst>
            </c:dLbl>
            <c:dLbl>
              <c:idx val="3"/>
              <c:layout>
                <c:manualLayout>
                  <c:x val="2.7682638324917906E-4"/>
                  <c:y val="4.992812437505338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32 629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791-4E6F-9663-2176D06E12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Arkusz1!$B$98:$B$101</c:f>
              <c:strCache>
                <c:ptCount val="4"/>
                <c:pt idx="0">
                  <c:v>Dochody ogółem</c:v>
                </c:pt>
                <c:pt idx="1">
                  <c:v>Wydatki ogółem</c:v>
                </c:pt>
                <c:pt idx="2">
                  <c:v>Deficyt</c:v>
                </c:pt>
                <c:pt idx="3">
                  <c:v>Wydatki majątkowe</c:v>
                </c:pt>
              </c:strCache>
            </c:strRef>
          </c:cat>
          <c:val>
            <c:numRef>
              <c:f>Arkusz1!$C$98:$C$101</c:f>
              <c:numCache>
                <c:formatCode>General</c:formatCode>
                <c:ptCount val="4"/>
                <c:pt idx="0">
                  <c:v>143509</c:v>
                </c:pt>
                <c:pt idx="1">
                  <c:v>154861</c:v>
                </c:pt>
                <c:pt idx="2">
                  <c:v>-11352</c:v>
                </c:pt>
                <c:pt idx="3">
                  <c:v>32202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91-4E6F-9663-2176D06E1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553584"/>
        <c:axId val="172557112"/>
        <c:axId val="0"/>
      </c:bar3DChart>
      <c:catAx>
        <c:axId val="17255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2557112"/>
        <c:crosses val="autoZero"/>
        <c:auto val="1"/>
        <c:lblAlgn val="ctr"/>
        <c:lblOffset val="100"/>
        <c:noMultiLvlLbl val="0"/>
      </c:catAx>
      <c:valAx>
        <c:axId val="1725571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255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0.57692</cdr:x>
      <cdr:y>0.27314</cdr:y>
    </cdr:from>
    <cdr:to>
      <cdr:x>0.72437</cdr:x>
      <cdr:y>0.34915</cdr:y>
    </cdr:to>
    <cdr:sp macro="" textlink="">
      <cdr:nvSpPr>
        <cdr:cNvPr id="2049" name="pole tekstowe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72000" y="1244482"/>
          <a:ext cx="1168512" cy="3463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l-PL" sz="1100" b="1" i="0" u="none" strike="noStrike" baseline="0" dirty="0">
              <a:solidFill>
                <a:srgbClr val="000000"/>
              </a:solidFill>
              <a:latin typeface="Calibri"/>
              <a:cs typeface="Calibri"/>
            </a:rPr>
            <a:t>168 505 tys. zł</a:t>
          </a:r>
        </a:p>
      </cdr:txBody>
    </cdr:sp>
  </cdr:relSizeAnchor>
  <cdr:relSizeAnchor xmlns:cdr="http://schemas.openxmlformats.org/drawingml/2006/chartDrawing">
    <cdr:from>
      <cdr:x>0.2816</cdr:x>
      <cdr:y>0.31372</cdr:y>
    </cdr:from>
    <cdr:to>
      <cdr:x>0.41032</cdr:x>
      <cdr:y>0.3885</cdr:y>
    </cdr:to>
    <cdr:sp macro="" textlink="">
      <cdr:nvSpPr>
        <cdr:cNvPr id="2050" name="pole tekstowe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31608" y="1429361"/>
          <a:ext cx="1020080" cy="3407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l-PL" sz="1100" b="1" i="0" u="none" strike="noStrike" baseline="0" dirty="0">
              <a:solidFill>
                <a:srgbClr val="000000"/>
              </a:solidFill>
              <a:latin typeface="Calibri"/>
              <a:cs typeface="Calibri"/>
            </a:rPr>
            <a:t>145 419 tys. zł</a:t>
          </a:r>
        </a:p>
      </cdr:txBody>
    </cdr:sp>
  </cdr:relSizeAnchor>
  <cdr:relSizeAnchor xmlns:cdr="http://schemas.openxmlformats.org/drawingml/2006/chartDrawing">
    <cdr:from>
      <cdr:x>0.125</cdr:x>
      <cdr:y>0.33587</cdr:y>
    </cdr:from>
    <cdr:to>
      <cdr:x>0.24197</cdr:x>
      <cdr:y>0.4265</cdr:y>
    </cdr:to>
    <cdr:sp macro="" textlink="">
      <cdr:nvSpPr>
        <cdr:cNvPr id="2051" name="pole tekstowe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0600" y="1530263"/>
          <a:ext cx="926964" cy="4129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l-PL" sz="1100" b="1" i="0" u="none" strike="noStrike" baseline="0" dirty="0">
              <a:solidFill>
                <a:srgbClr val="000000"/>
              </a:solidFill>
              <a:latin typeface="Calibri"/>
              <a:cs typeface="Calibri"/>
            </a:rPr>
            <a:t>132 805 tys. zł</a:t>
          </a:r>
        </a:p>
      </cdr:txBody>
    </cdr:sp>
  </cdr:relSizeAnchor>
  <cdr:relSizeAnchor xmlns:cdr="http://schemas.openxmlformats.org/drawingml/2006/chartDrawing">
    <cdr:from>
      <cdr:x>0.43632</cdr:x>
      <cdr:y>0.29278</cdr:y>
    </cdr:from>
    <cdr:to>
      <cdr:x>0.56368</cdr:x>
      <cdr:y>0.37732</cdr:y>
    </cdr:to>
    <cdr:sp macro="" textlink="">
      <cdr:nvSpPr>
        <cdr:cNvPr id="2052" name="pole tekstowe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57749" y="1333964"/>
          <a:ext cx="1009302" cy="385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l-PL" sz="1100" b="1" i="0" u="none" strike="noStrike" baseline="0" dirty="0">
              <a:solidFill>
                <a:srgbClr val="000000"/>
              </a:solidFill>
              <a:latin typeface="Calibri"/>
              <a:cs typeface="Calibri"/>
            </a:rPr>
            <a:t>156 285 tys. zł</a:t>
          </a:r>
        </a:p>
      </cdr:txBody>
    </cdr:sp>
  </cdr:relSizeAnchor>
  <cdr:relSizeAnchor xmlns:cdr="http://schemas.openxmlformats.org/drawingml/2006/chartDrawing">
    <cdr:from>
      <cdr:x>0.74038</cdr:x>
      <cdr:y>0.34004</cdr:y>
    </cdr:from>
    <cdr:to>
      <cdr:x>0.8943</cdr:x>
      <cdr:y>0.42232</cdr:y>
    </cdr:to>
    <cdr:sp macro="" textlink="">
      <cdr:nvSpPr>
        <cdr:cNvPr id="2053" name="pole tekstowe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67400" y="1549285"/>
          <a:ext cx="1219785" cy="3748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l-PL" sz="1100" b="1" i="0" u="none" strike="noStrike" baseline="0" dirty="0">
              <a:solidFill>
                <a:srgbClr val="000000"/>
              </a:solidFill>
              <a:latin typeface="Calibri"/>
              <a:cs typeface="Calibri"/>
            </a:rPr>
            <a:t>143 936 tys. zł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0.30594</cdr:x>
      <cdr:y>0.39553</cdr:y>
    </cdr:from>
    <cdr:to>
      <cdr:x>0.5</cdr:x>
      <cdr:y>0.6301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6C8C33F6-E276-4A3E-84AD-6C05AA119894}"/>
            </a:ext>
          </a:extLst>
        </cdr:cNvPr>
        <cdr:cNvSpPr txBox="1"/>
      </cdr:nvSpPr>
      <cdr:spPr>
        <a:xfrm xmlns:a="http://schemas.openxmlformats.org/drawingml/2006/main">
          <a:off x="2051538" y="1798836"/>
          <a:ext cx="1301262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l-PL" sz="2800" b="1" dirty="0"/>
            <a:t>  143,94</a:t>
          </a:r>
          <a:br>
            <a:rPr lang="pl-PL" sz="2800" b="1" dirty="0"/>
          </a:br>
          <a:r>
            <a:rPr lang="pl-PL" sz="2800" b="1" dirty="0"/>
            <a:t> mln zł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0.57926</cdr:x>
      <cdr:y>0.25746</cdr:y>
    </cdr:from>
    <cdr:to>
      <cdr:x>0.72671</cdr:x>
      <cdr:y>0.33347</cdr:y>
    </cdr:to>
    <cdr:sp macro="" textlink="">
      <cdr:nvSpPr>
        <cdr:cNvPr id="2049" name="pole tekstowe 5"/>
        <cdr:cNvSpPr xmlns:a="http://schemas.openxmlformats.org/drawingml/2006/main"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51474" y="842195"/>
          <a:ext cx="1209486" cy="2486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l-PL" sz="1100" b="1" i="0" u="none" strike="noStrike" baseline="0">
              <a:solidFill>
                <a:srgbClr val="000000"/>
              </a:solidFill>
              <a:latin typeface="+mn-lt"/>
              <a:cs typeface="Calibri"/>
            </a:rPr>
            <a:t>188 788 tys. zł</a:t>
          </a:r>
        </a:p>
      </cdr:txBody>
    </cdr:sp>
  </cdr:relSizeAnchor>
  <cdr:relSizeAnchor xmlns:cdr="http://schemas.openxmlformats.org/drawingml/2006/chartDrawing">
    <cdr:from>
      <cdr:x>0.28694</cdr:x>
      <cdr:y>0.32013</cdr:y>
    </cdr:from>
    <cdr:to>
      <cdr:x>0.41566</cdr:x>
      <cdr:y>0.39491</cdr:y>
    </cdr:to>
    <cdr:sp macro="" textlink="">
      <cdr:nvSpPr>
        <cdr:cNvPr id="2050" name="pole tekstowe 5"/>
        <cdr:cNvSpPr xmlns:a="http://schemas.openxmlformats.org/drawingml/2006/main"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53679" y="1047214"/>
          <a:ext cx="1055849" cy="2446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l-PL" sz="1100" b="1" i="0" u="none" strike="noStrike" baseline="0">
              <a:solidFill>
                <a:srgbClr val="000000"/>
              </a:solidFill>
              <a:latin typeface="+mn-lt"/>
              <a:cs typeface="Calibri"/>
            </a:rPr>
            <a:t>149 800 tys. zł</a:t>
          </a:r>
        </a:p>
      </cdr:txBody>
    </cdr:sp>
  </cdr:relSizeAnchor>
  <cdr:relSizeAnchor xmlns:cdr="http://schemas.openxmlformats.org/drawingml/2006/chartDrawing">
    <cdr:from>
      <cdr:x>0.13983</cdr:x>
      <cdr:y>0.33745</cdr:y>
    </cdr:from>
    <cdr:to>
      <cdr:x>0.2568</cdr:x>
      <cdr:y>0.42808</cdr:y>
    </cdr:to>
    <cdr:sp macro="" textlink="">
      <cdr:nvSpPr>
        <cdr:cNvPr id="2051" name="pole tekstowe 5"/>
        <cdr:cNvSpPr xmlns:a="http://schemas.openxmlformats.org/drawingml/2006/main"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46980" y="1103857"/>
          <a:ext cx="959468" cy="2964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l-PL" sz="1100" b="1" i="0" u="none" strike="noStrike" baseline="0">
              <a:solidFill>
                <a:srgbClr val="000000"/>
              </a:solidFill>
              <a:latin typeface="+mn-lt"/>
              <a:cs typeface="Calibri"/>
            </a:rPr>
            <a:t>127 058 tys. zł</a:t>
          </a:r>
        </a:p>
      </cdr:txBody>
    </cdr:sp>
  </cdr:relSizeAnchor>
  <cdr:relSizeAnchor xmlns:cdr="http://schemas.openxmlformats.org/drawingml/2006/chartDrawing">
    <cdr:from>
      <cdr:x>0.44326</cdr:x>
      <cdr:y>0.35205</cdr:y>
    </cdr:from>
    <cdr:to>
      <cdr:x>0.57062</cdr:x>
      <cdr:y>0.43659</cdr:y>
    </cdr:to>
    <cdr:sp macro="" textlink="">
      <cdr:nvSpPr>
        <cdr:cNvPr id="2052" name="pole tekstowe 5"/>
        <cdr:cNvSpPr xmlns:a="http://schemas.openxmlformats.org/drawingml/2006/main"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35902" y="1151630"/>
          <a:ext cx="1044693" cy="2765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l-PL" sz="1100" b="1" i="0" u="none" strike="noStrike" baseline="0">
              <a:solidFill>
                <a:srgbClr val="000000"/>
              </a:solidFill>
              <a:latin typeface="+mn-lt"/>
              <a:cs typeface="Calibri"/>
            </a:rPr>
            <a:t>156 111 tys. zł</a:t>
          </a:r>
        </a:p>
      </cdr:txBody>
    </cdr:sp>
  </cdr:relSizeAnchor>
  <cdr:relSizeAnchor xmlns:cdr="http://schemas.openxmlformats.org/drawingml/2006/chartDrawing">
    <cdr:from>
      <cdr:x>0.73745</cdr:x>
      <cdr:y>0.3126</cdr:y>
    </cdr:from>
    <cdr:to>
      <cdr:x>0.88302</cdr:x>
      <cdr:y>0.39488</cdr:y>
    </cdr:to>
    <cdr:sp macro="" textlink="">
      <cdr:nvSpPr>
        <cdr:cNvPr id="2053" name="pole tekstowe 5"/>
        <cdr:cNvSpPr xmlns:a="http://schemas.openxmlformats.org/drawingml/2006/main"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49068" y="1020770"/>
          <a:ext cx="1194073" cy="2686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l-PL" sz="1100" b="1" i="0" u="none" strike="noStrike" baseline="0">
              <a:solidFill>
                <a:srgbClr val="000000"/>
              </a:solidFill>
              <a:latin typeface="+mn-lt"/>
              <a:cs typeface="Calibri"/>
            </a:rPr>
            <a:t>155 288 tys. zł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CFF7A-E6DC-4014-940C-B54E8AF13570}" type="datetimeFigureOut">
              <a:rPr lang="pl-PL" smtClean="0"/>
              <a:t>28.12.2021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61F5F-99D6-4DC8-A6AB-883D515C46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5277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858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Największy udział w planowanych wydatkach budżetu na 2022 rok ma Oświata. Stanowi ona 29% ogółu wydatków. Drugim co do wielkości wydatkiem jest pomoc społeczna i rodzina. Udział ww. uległ zmniejszeniu w stosunku do roku poprzedniego z uwagi na pominięcie od 2022 roku budżetu Gminy w wypłatach świadczeń wychowawczych 500 + i 300+. Bardzo istotny udział w wydatkach ma Gospodarka komunalna i ochrona środowiska. Poziom 24 mln zł. przedkłada się na 16% ogółu wydatków. Udział dwucyfrowy ma także transport i łączność. Na łączne koszty w dziale transport i łączność na poziomie 16 058 tys. zł. składa się przede wszystkim utrzymanie dróg gminnych (</a:t>
            </a:r>
            <a:r>
              <a:rPr lang="pl-PL" sz="1200" u="sng" kern="1200" dirty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13 287 tys. zł. w tym wydatki majątkowe na poziomie 10 075 tys. zł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 Lokalny transport zbiorowy stanowi wartość 1,8 mln zł.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7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79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l-PL" sz="1200" b="1" dirty="0"/>
              <a:t>Zadłużenie Gminy Wieluń 57 247 tys. zł.</a:t>
            </a:r>
            <a:endParaRPr lang="pl-PL" sz="1200" dirty="0"/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2022 roku planuje się zaciągnąć pożyczkę na pokrycie deficytu w wysokości 2 351 715,00 zł. Pożyczka będzie przeznaczona na rozbudowę instalacji przetwarzania odpadów komunalnych na budowę systemu selektywnej zbiórki odpadów komunalnych. Na pokrycie deficytu zaplanowano również zaciągnięcie kredytu w kwocie 9 mln zł.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04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1" dirty="0"/>
              <a:t>Wybrane inwestycje zaplanowane na 2022 rok w Gminie Wieluń: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Budowa kanalizacji sanitarnej - Sieniec</a:t>
            </a:r>
            <a:r>
              <a:rPr lang="pl-PL" dirty="0"/>
              <a:t> 			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2 500 000 zł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Budowa drogi - Dąbrowa, ul. Torowa - etap II</a:t>
            </a:r>
            <a:r>
              <a:rPr lang="pl-PL" dirty="0"/>
              <a:t> 		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900 000 zł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Przebudowa i rozbudowa drogi we wsi </a:t>
            </a:r>
            <a:r>
              <a:rPr lang="pl-P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Widoradz</a:t>
            </a:r>
            <a:r>
              <a:rPr lang="pl-PL" dirty="0"/>
              <a:t> 		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1 300 000 zł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Przebudowa ul. </a:t>
            </a:r>
            <a:r>
              <a:rPr lang="pl-P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Stodolnianej</a:t>
            </a:r>
            <a:r>
              <a:rPr lang="pl-PL" dirty="0"/>
              <a:t> 				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1 000 000 zł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Rozbudowa monitoringu - IV etap</a:t>
            </a:r>
            <a:r>
              <a:rPr lang="pl-PL" dirty="0"/>
              <a:t> 			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688 052 zł</a:t>
            </a:r>
            <a:r>
              <a:rPr lang="pl-PL" dirty="0"/>
              <a:t> 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Budowa hali sportowej przy Szkole Podstawowej nr 5 w Wieluniu</a:t>
            </a:r>
            <a:r>
              <a:rPr lang="pl-PL" dirty="0"/>
              <a:t> 	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4 350 000 zł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Budowa systemu selektywnej zbiórki odpadów wraz z PSZOK w Rudzie</a:t>
            </a:r>
            <a:r>
              <a:rPr lang="pl-PL" dirty="0"/>
              <a:t> 	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6 450 000 zł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Dobudowa oświetlenia na terenie miasta i gminy</a:t>
            </a:r>
            <a:r>
              <a:rPr lang="pl-PL" dirty="0"/>
              <a:t> 		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1 300 000 zł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Dobudowa kanalizacji sanitarnej ul. Częstochowska w Wieluniu	</a:t>
            </a:r>
            <a:r>
              <a:rPr lang="pl-PL" dirty="0"/>
              <a:t> 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950 000 zł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Przebudowa ul. Długiej w Rudzie (między Floriańską a Sportową)</a:t>
            </a:r>
            <a:r>
              <a:rPr lang="pl-PL" dirty="0"/>
              <a:t> 	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1 000 000 zł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Przebudowa ul. Kolejowej w Wieluniu</a:t>
            </a:r>
            <a:r>
              <a:rPr lang="pl-PL" dirty="0"/>
              <a:t> 			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1 156 000 zł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Przebudowa ul. Krakowskie Przedmieście wraz z budową rond</a:t>
            </a:r>
            <a:r>
              <a:rPr lang="pl-PL" dirty="0"/>
              <a:t> 	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1 000 000 zł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Wykonanie podłączeń kanalizacyjnych na obszarze gminy Wieluń</a:t>
            </a:r>
            <a:r>
              <a:rPr lang="pl-PL" dirty="0"/>
              <a:t> 	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867 221 zł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Remont zabytkowego dworu Muzeum Wnętrz Dworskich w Ożarowie</a:t>
            </a:r>
            <a:r>
              <a:rPr lang="pl-PL" dirty="0"/>
              <a:t> 	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310 000 zł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Rozbudowa Szkoły Podstawowej w Kurowie</a:t>
            </a:r>
            <a:r>
              <a:rPr lang="pl-PL" dirty="0"/>
              <a:t> 			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680 000 zł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Przebudowa ul. Kijak w Wieluniu</a:t>
            </a:r>
            <a:r>
              <a:rPr lang="pl-PL" dirty="0"/>
              <a:t> 			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570 000 zł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Budowa kortów tenisowych w parku przy ul. Wojska Polskiego</a:t>
            </a:r>
            <a:r>
              <a:rPr lang="pl-PL" dirty="0"/>
              <a:t> 	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118 500 zł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Zakup samochodu pożarniczego dla OSP Wieluń</a:t>
            </a:r>
            <a:r>
              <a:rPr lang="pl-PL" dirty="0"/>
              <a:t> 		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250 000 zł</a:t>
            </a:r>
            <a:r>
              <a:rPr lang="pl-PL" dirty="0"/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50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na koniec chwalimy się, że w rankingu „Gmina dobra do życia” Wskaźnik jakości życia w gminach w 2021 roku, w kategorii gmin z siedzibą powiatu ziemskiego, gmina Wieluń zajmuje drugie miejsce w województwie łódzkim, za Bełchatowem, ale przed np. Sieradzem, Wieruszowem czy Zduńską Wolą.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Ranking obejmuje wszystkie 2477 polskich gminy i jest oparty na 48 wskaźnikach składających się na sumaryczny Wskaźnik Jakości Życia. Uwzględniono m.in. wydatki inwestycyjne gmin, ich atrakcyjność migracyjno-osadnicza, jakość oświaty na ich terenie, ale także dostęp do opieki zdrowotnej, rekreacji czy zieleni. Autor rankingu przyjrzał się ponadto obciążeniu demograficznemu w samorządach, infrastrukturze kulturalnej i dostępowi do Internetu. Do stworzenia rankingu posłużyły również mniej oczywiste wskaźniki, takie jak usłonecznienie czy klimatyczny bilans wodny.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40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06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rok 2022 prognozuje się dochody w wysokości </a:t>
            </a:r>
            <a:r>
              <a:rPr lang="pl-PL" sz="1200" b="1" dirty="0"/>
              <a:t>143 936 475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zł.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6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Podstawowym elementem budżetu są dochody. Na 2022 rok prognozuje się je w wysokości 143 936 475,05 zł. Tak niski poziom nie był planowany od 4 lat . Dochody w latach 2018 – 2021 ulegały wyraźnemu wzrostowi. Tendencja została załamana wg prognoz w 2022 roku, z uwagi na spadek dochodów z tytułu dotacji celowych związanych z wypłatą świadczeń wychowawczych. Dotacje na 2021 r. z ww. tytułu były na poziomie 30 mln zł., a w 2022 roku jedynie na poziomie 12 mln zł. Zmiana przepisów prawa i pominięcie budżetów gmin w zakresie wypłaty świadczeń 500+ ma negatywny wpływ na poziom wskaźników budżetowych w tym wskaźników zadłużenia. Wg obecnych danych na rok 2022 znacząco zmniejszą się wpływy z tytułu udziału gminy w podatku dochodowym od osób fizycznych. Do tej pory wpływy z tytułu ww. podatku z roku na rok wzrastały o 2-3 mln/rok. wyrównując tym samym wzrost wydatków także z uwagi na inflację. 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2022 r. prognozuje się spadek dochodów z tytułu podatku dochodowego od osób fizycznych w stosunku do roku poprzedniego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ponad 3 mln zł. 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43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Największy udział w dochodach Gminy mają dochody własne. Na rok 2022 udział w budżecie prognozuje się na wartość 82 225 tys. zł, co stanowi 57% ogółem dochodów budżetu,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następnie dotacje celowe 25,5% dochodów ogółem oraz subwencje 17,5% dochodów.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05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Największym źródłem dochodów własnych Gminy Wieluń jest udział w podatku dochodowym od osób fizycznych i prawnych. Dochody z tego tytułu szacowane są na poziomie 33 479 181 zł. Udział w podatku dochodowym od osób fizycznych 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- 31 093 841 zł.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Udział w podatku dochodowym od osób prawnych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- 2 385 340 zł.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Kolejną pozycją w dochodach własnych stanowią podatki i opłaty lokalne , w tym podatek od środków transportu. Na wartość 24 747 tys. zł. składają się odpowiednio: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Podatek od nieruchomości 17 100 tys. zł.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Podatek od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środkówa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transportu 6 260 tys. zł.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Podatek rolny 837 tys. zł.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Podatek leśny 70 tys. zł.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Opłata skarbowa stanowi 480 tys. zł. 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Pozostałe podatki i opłaty na poziomie 4 393 tys. zł. stanowią: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podatek od czynności cywilnoprawnych, od spadów i darowizn, opłata parkingowa.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Istotną pozycję stanowią dochody z majątku Gminy. Na 2022 rok prognozowane na poziomie 9 812 tys. zł., w tym: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ze sprzedaży 4 456 tys. zł.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z najmu, dzierżawy 5 356 tys. zł.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45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02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l-PL" sz="1200" b="1" dirty="0"/>
              <a:t>Planowane wydatki Gminy Wieluń w 2022 r. to</a:t>
            </a:r>
            <a:r>
              <a:rPr lang="pl-PL" sz="1200" dirty="0"/>
              <a:t> </a:t>
            </a:r>
            <a:r>
              <a:rPr lang="pl-PL" sz="1200" b="1" dirty="0"/>
              <a:t>155 288 190 zł</a:t>
            </a:r>
            <a:endParaRPr lang="pl-PL" sz="1200" dirty="0"/>
          </a:p>
          <a:p>
            <a:pPr algn="l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01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Blisko 80% wydatków stanowią wydatki niezbędne do utrzymania bieżącej działalności Gminy (wraz z jednostkami podległymi) w obecnym zakresie. Na zmiany w ww. zakresie może mieć wpływ poziom inflacji.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67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Wydatki budżetu Gminy Wieluń na 2022 rok planuje się w wysokości 155 288 190,03 zł z tego</a:t>
            </a:r>
            <a:b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wydatki bieżące planuje się na poziomie 122 659 149,44 zł.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wydatki majątkowe planuje się na poziomie 32 629 040,59 zł.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Planowane wydatki są wyższe od prognozowanych dochodów o kwotę 11 351 715,00 zł. Powstały deficyt budżetu zostanie pokryty z pożyczki z NFOŚiGW oraz kredytu (9 mln zł.)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Poziom planowanych wydatków w 2022 roku zmniejszył się w stosunku do roku ubiegłego z powodu spadku dochodów. Spadek dochodów jest konsekwencją zmian w przepisach ogólnie obowiązujących, a nie wynika z wewnętrznych decyzji czy działań Burmistrza Gminy.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14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r">
              <a:defRPr/>
            </a:pPr>
            <a:r>
              <a:rPr lang="pl-P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Miejsce na przedsiębiorczość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2819400" y="1219200"/>
            <a:ext cx="6324600" cy="685800"/>
          </a:xfrm>
          <a:effectLst/>
        </p:spPr>
        <p:txBody>
          <a:bodyPr>
            <a:normAutofit/>
          </a:bodyPr>
          <a:lstStyle/>
          <a:p>
            <a:pPr algn="r">
              <a:defRPr/>
            </a:pP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własny dom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829170" y="540475"/>
            <a:ext cx="53324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FFFF00"/>
                </a:solidFill>
              </a:rPr>
              <a:t>PROJEKT BUDŻETU </a:t>
            </a:r>
          </a:p>
          <a:p>
            <a:pPr algn="ctr"/>
            <a:r>
              <a:rPr lang="pl-PL" sz="3600" b="1" dirty="0">
                <a:solidFill>
                  <a:srgbClr val="FFFF00"/>
                </a:solidFill>
              </a:rPr>
              <a:t>GMINY WIELUŃ </a:t>
            </a:r>
          </a:p>
          <a:p>
            <a:pPr algn="ctr"/>
            <a:r>
              <a:rPr lang="pl-PL" sz="3600" b="1" dirty="0">
                <a:solidFill>
                  <a:srgbClr val="FFFF00"/>
                </a:solidFill>
              </a:rPr>
              <a:t>2022 r.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Miejsce na przedsiębiorczość, </a:t>
            </a:r>
          </a:p>
          <a:p>
            <a:r>
              <a:rPr lang="pl-P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miejsce na własny dom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9182100" cy="6858000"/>
          </a:xfrm>
        </p:spPr>
      </p:pic>
      <p:sp>
        <p:nvSpPr>
          <p:cNvPr id="5" name="pole tekstowe 4"/>
          <p:cNvSpPr txBox="1"/>
          <p:nvPr/>
        </p:nvSpPr>
        <p:spPr>
          <a:xfrm>
            <a:off x="1796599" y="299977"/>
            <a:ext cx="7137851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l-PL" sz="2000" dirty="0"/>
              <a:t>Struktura wydatków ogółem w 2022 r. wg ważniejszych działów (%)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CAD3AD18-E8B8-4EEA-B39F-A9D3C41C33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357618"/>
              </p:ext>
            </p:extLst>
          </p:nvPr>
        </p:nvGraphicFramePr>
        <p:xfrm>
          <a:off x="1796598" y="1219200"/>
          <a:ext cx="7271201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30754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9182100" cy="6858000"/>
          </a:xfrm>
        </p:spPr>
      </p:pic>
      <p:sp>
        <p:nvSpPr>
          <p:cNvPr id="5" name="pole tekstowe 4"/>
          <p:cNvSpPr txBox="1"/>
          <p:nvPr/>
        </p:nvSpPr>
        <p:spPr>
          <a:xfrm>
            <a:off x="1796599" y="299977"/>
            <a:ext cx="7042601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Budżet 2022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25006CD4-8CD8-411D-A582-01AACD1707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910235"/>
              </p:ext>
            </p:extLst>
          </p:nvPr>
        </p:nvGraphicFramePr>
        <p:xfrm>
          <a:off x="685800" y="700087"/>
          <a:ext cx="8496300" cy="6005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62646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9182100" cy="6858000"/>
          </a:xfrm>
        </p:spPr>
      </p:pic>
      <p:sp>
        <p:nvSpPr>
          <p:cNvPr id="3" name="pole tekstowe 2"/>
          <p:cNvSpPr txBox="1"/>
          <p:nvPr/>
        </p:nvSpPr>
        <p:spPr>
          <a:xfrm>
            <a:off x="2286000" y="1536174"/>
            <a:ext cx="6223883" cy="37856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sz="8000" b="1" dirty="0"/>
              <a:t>Zadłużenie</a:t>
            </a:r>
            <a:endParaRPr lang="pl-PL" sz="8000" dirty="0"/>
          </a:p>
          <a:p>
            <a:pPr algn="ctr"/>
            <a:r>
              <a:rPr lang="pl-PL" sz="8000" b="1" dirty="0"/>
              <a:t>Gminy Wieluń</a:t>
            </a:r>
            <a:endParaRPr lang="pl-PL" sz="8000" dirty="0"/>
          </a:p>
          <a:p>
            <a:pPr algn="ctr"/>
            <a:r>
              <a:rPr lang="pl-PL" sz="8000" b="1" dirty="0"/>
              <a:t>57 247 tys. zł</a:t>
            </a:r>
            <a:endParaRPr lang="pl-PL" sz="8000" dirty="0"/>
          </a:p>
        </p:txBody>
      </p:sp>
    </p:spTree>
    <p:extLst>
      <p:ext uri="{BB962C8B-B14F-4D97-AF65-F5344CB8AC3E}">
        <p14:creationId xmlns:p14="http://schemas.microsoft.com/office/powerpoint/2010/main" val="2855031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"/>
            <a:ext cx="9182100" cy="6858000"/>
          </a:xfrm>
        </p:spPr>
      </p:pic>
      <p:sp>
        <p:nvSpPr>
          <p:cNvPr id="9" name="Prostokąt 8"/>
          <p:cNvSpPr/>
          <p:nvPr/>
        </p:nvSpPr>
        <p:spPr>
          <a:xfrm>
            <a:off x="1981200" y="165596"/>
            <a:ext cx="701040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2000" dirty="0"/>
              <a:t>Wybrane inwestycje zaplanowane na 2022 r.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00384"/>
              </p:ext>
            </p:extLst>
          </p:nvPr>
        </p:nvGraphicFramePr>
        <p:xfrm>
          <a:off x="2233246" y="752700"/>
          <a:ext cx="6477000" cy="5891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62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241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b="1" u="none" strike="noStrike" dirty="0">
                          <a:effectLst/>
                        </a:rPr>
                        <a:t>Budowa kanalizacji sanitarnej - Sieniec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b="1" u="none" strike="noStrike" dirty="0">
                          <a:effectLst/>
                        </a:rPr>
                        <a:t>2 500 000 zł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241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b="1" u="none" strike="noStrike" dirty="0">
                          <a:effectLst/>
                        </a:rPr>
                        <a:t>Budowa drogi - Dąbrowa, ul. Torowa - etap II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b="1" u="none" strike="noStrike" dirty="0">
                          <a:effectLst/>
                        </a:rPr>
                        <a:t>900 000 zł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241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b="1" u="none" strike="noStrike" dirty="0">
                          <a:effectLst/>
                        </a:rPr>
                        <a:t>Przebudowa i rozbudowa drogi we wsi </a:t>
                      </a:r>
                      <a:r>
                        <a:rPr lang="pl-PL" sz="1500" b="1" u="none" strike="noStrike" dirty="0" err="1">
                          <a:effectLst/>
                        </a:rPr>
                        <a:t>Widoradz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b="1" u="none" strike="noStrike" dirty="0">
                          <a:effectLst/>
                        </a:rPr>
                        <a:t>1 300 000 zł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241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b="1" u="none" strike="noStrike" dirty="0">
                          <a:effectLst/>
                        </a:rPr>
                        <a:t>Przebudowa ul. </a:t>
                      </a:r>
                      <a:r>
                        <a:rPr lang="pl-PL" sz="1500" b="1" u="none" strike="noStrike" dirty="0" err="1">
                          <a:effectLst/>
                        </a:rPr>
                        <a:t>Stodolnianej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b="1" u="none" strike="noStrike" dirty="0">
                          <a:effectLst/>
                        </a:rPr>
                        <a:t>1 000 000 zł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241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b="1" u="none" strike="noStrike" dirty="0">
                          <a:effectLst/>
                        </a:rPr>
                        <a:t>Rozbudowa monitoringu - IV etap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b="1" u="none" strike="noStrike" dirty="0">
                          <a:effectLst/>
                        </a:rPr>
                        <a:t>688 052 zł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897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b="1" u="none" strike="noStrike" dirty="0">
                          <a:effectLst/>
                        </a:rPr>
                        <a:t>Budowa hali sportowej przy Szkole Podstawowej nr 5 w Wieluniu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b="1" u="none" strike="noStrike" dirty="0">
                          <a:effectLst/>
                        </a:rPr>
                        <a:t>4 350 000 zł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106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b="1" u="none" strike="noStrike" dirty="0">
                          <a:effectLst/>
                        </a:rPr>
                        <a:t>Budowa systemu selektywnej zbiórki odpadów wraz z PSZOK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b="1" u="none" strike="noStrike" dirty="0">
                          <a:effectLst/>
                        </a:rPr>
                        <a:t>6 450 000 zł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241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b="1" u="none" strike="noStrike" dirty="0">
                          <a:effectLst/>
                        </a:rPr>
                        <a:t>Dobudowa oświetlenia na terenie miasta i gminy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b="1" u="none" strike="noStrike" dirty="0">
                          <a:effectLst/>
                        </a:rPr>
                        <a:t>1 300 000 zł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241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b="1" u="none" strike="noStrike" dirty="0">
                          <a:effectLst/>
                        </a:rPr>
                        <a:t>Dobudowa kanalizacji sanitarnej ul. Częstochowska w Wieluniu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b="1" u="none" strike="noStrike" dirty="0">
                          <a:effectLst/>
                        </a:rPr>
                        <a:t>950 000 zł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241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b="1" u="none" strike="noStrike" dirty="0">
                          <a:effectLst/>
                        </a:rPr>
                        <a:t>Przebudowa ul. Długiej w Rudzie (między Floriańską a Sportową)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b="1" u="none" strike="noStrike" dirty="0">
                          <a:effectLst/>
                        </a:rPr>
                        <a:t>1 000 000 zł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241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b="1" u="none" strike="noStrike" dirty="0">
                          <a:effectLst/>
                        </a:rPr>
                        <a:t>Przebudowa ul. Kolejowej w Wieluniu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b="1" u="none" strike="noStrike" dirty="0">
                          <a:effectLst/>
                        </a:rPr>
                        <a:t>1 156 000 zł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241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b="1" u="none" strike="noStrike" dirty="0">
                          <a:effectLst/>
                        </a:rPr>
                        <a:t>Przebudowa ul. Krakowskie Przedmieście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b="1" u="none" strike="noStrike" dirty="0">
                          <a:effectLst/>
                        </a:rPr>
                        <a:t>1 000 000 zł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7241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b="1" u="none" strike="noStrike" dirty="0">
                          <a:effectLst/>
                        </a:rPr>
                        <a:t>Wykonanie podłączeń kanalizacyjnych na obszarze gminy Wieluń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b="1" u="none" strike="noStrike" dirty="0">
                          <a:effectLst/>
                        </a:rPr>
                        <a:t>867 221 zł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8058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b="1" u="none" strike="noStrike" dirty="0">
                          <a:effectLst/>
                        </a:rPr>
                        <a:t>Remont zabytkowego dworu Muzeum Wnętrz Dworskich w Ożarowie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b="1" u="none" strike="noStrike" dirty="0">
                          <a:effectLst/>
                        </a:rPr>
                        <a:t>310 000 zł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7241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b="1" u="none" strike="noStrike" dirty="0">
                          <a:effectLst/>
                        </a:rPr>
                        <a:t>Rozbudowa Szkoły Podstawowej w Kurowie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b="1" u="none" strike="noStrike" dirty="0">
                          <a:effectLst/>
                        </a:rPr>
                        <a:t>680 000 zł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7241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b="1" u="none" strike="noStrike" dirty="0">
                          <a:effectLst/>
                        </a:rPr>
                        <a:t>Przebudowa ul. Kijak w Wieluniu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b="1" u="none" strike="noStrike" dirty="0">
                          <a:effectLst/>
                        </a:rPr>
                        <a:t>570 000 zł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7241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b="1" u="none" strike="noStrike" dirty="0">
                          <a:effectLst/>
                        </a:rPr>
                        <a:t>Budowa kortów tenisowych w parku przy ul. Wojska Polskiego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b="1" u="none" strike="noStrike" dirty="0">
                          <a:effectLst/>
                        </a:rPr>
                        <a:t>118 500 zł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7241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b="1" u="none" strike="noStrike" dirty="0">
                          <a:effectLst/>
                        </a:rPr>
                        <a:t>Zakup samochodu pożarniczego dla OSP Wieluń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b="1" u="none" strike="noStrike" dirty="0">
                          <a:effectLst/>
                        </a:rPr>
                        <a:t>250 000 zł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873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14" y="0"/>
            <a:ext cx="9182100" cy="6858000"/>
          </a:xfr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685800" y="1916833"/>
            <a:ext cx="77724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12" name="Podtytuł 2"/>
          <p:cNvSpPr txBox="1">
            <a:spLocks/>
          </p:cNvSpPr>
          <p:nvPr/>
        </p:nvSpPr>
        <p:spPr>
          <a:xfrm>
            <a:off x="1371600" y="3886200"/>
            <a:ext cx="64770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800" dirty="0"/>
          </a:p>
          <a:p>
            <a:endParaRPr lang="pl-PL" sz="2800" dirty="0"/>
          </a:p>
          <a:p>
            <a:endParaRPr lang="pl-PL" sz="2800" dirty="0"/>
          </a:p>
          <a:p>
            <a:endParaRPr lang="pl-PL" sz="2800" dirty="0"/>
          </a:p>
          <a:p>
            <a:endParaRPr lang="pl-PL" sz="2800" dirty="0"/>
          </a:p>
          <a:p>
            <a:endParaRPr lang="pl-PL" sz="2800" dirty="0"/>
          </a:p>
          <a:p>
            <a:endParaRPr lang="pl-PL" sz="2800" dirty="0"/>
          </a:p>
          <a:p>
            <a:endParaRPr lang="pl-PL" sz="28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54842" y="4038600"/>
            <a:ext cx="728802" cy="91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2326976" y="472840"/>
            <a:ext cx="5982340" cy="166199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Ranking „Gmina dobra do życia”</a:t>
            </a:r>
          </a:p>
          <a:p>
            <a:pPr algn="ctr"/>
            <a:r>
              <a:rPr lang="pl-PL" sz="2400" dirty="0"/>
              <a:t>Wskaźnik jakości życia w gminach 2021</a:t>
            </a:r>
            <a:br>
              <a:rPr lang="pl-PL" sz="2400" dirty="0"/>
            </a:br>
            <a:r>
              <a:rPr lang="pl-PL" dirty="0"/>
              <a:t>oprac. prof. Przemysław Śleszyński </a:t>
            </a:r>
            <a:br>
              <a:rPr lang="pl-PL" dirty="0"/>
            </a:br>
            <a:r>
              <a:rPr lang="pl-PL" dirty="0"/>
              <a:t>dla Serwisu Samorządowego PAP</a:t>
            </a:r>
            <a:br>
              <a:rPr lang="pl-PL" dirty="0"/>
            </a:b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326977" y="2556301"/>
            <a:ext cx="59823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70C0"/>
                </a:solidFill>
              </a:rPr>
              <a:t>GMINY Z SIEDZIBĄ POWIATU ZIEMSKIEGO </a:t>
            </a:r>
            <a:br>
              <a:rPr lang="pl-PL" sz="2400" b="1" dirty="0">
                <a:solidFill>
                  <a:srgbClr val="0070C0"/>
                </a:solidFill>
              </a:rPr>
            </a:br>
            <a:r>
              <a:rPr lang="pl-PL" sz="2400" b="1" dirty="0">
                <a:solidFill>
                  <a:srgbClr val="0070C0"/>
                </a:solidFill>
              </a:rPr>
              <a:t>w województwie łódzkim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4B58730-82E9-44FE-9044-D68DF1822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047495"/>
              </p:ext>
            </p:extLst>
          </p:nvPr>
        </p:nvGraphicFramePr>
        <p:xfrm>
          <a:off x="2068062" y="3565149"/>
          <a:ext cx="5826424" cy="3004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6169">
                  <a:extLst>
                    <a:ext uri="{9D8B030D-6E8A-4147-A177-3AD203B41FA5}">
                      <a16:colId xmlns:a16="http://schemas.microsoft.com/office/drawing/2014/main" val="4278028619"/>
                    </a:ext>
                  </a:extLst>
                </a:gridCol>
                <a:gridCol w="2471735">
                  <a:extLst>
                    <a:ext uri="{9D8B030D-6E8A-4147-A177-3AD203B41FA5}">
                      <a16:colId xmlns:a16="http://schemas.microsoft.com/office/drawing/2014/main" val="497084723"/>
                    </a:ext>
                  </a:extLst>
                </a:gridCol>
                <a:gridCol w="1209481">
                  <a:extLst>
                    <a:ext uri="{9D8B030D-6E8A-4147-A177-3AD203B41FA5}">
                      <a16:colId xmlns:a16="http://schemas.microsoft.com/office/drawing/2014/main" val="2546178195"/>
                    </a:ext>
                  </a:extLst>
                </a:gridCol>
                <a:gridCol w="1099039">
                  <a:extLst>
                    <a:ext uri="{9D8B030D-6E8A-4147-A177-3AD203B41FA5}">
                      <a16:colId xmlns:a16="http://schemas.microsoft.com/office/drawing/2014/main" val="1698696021"/>
                    </a:ext>
                  </a:extLst>
                </a:gridCol>
              </a:tblGrid>
              <a:tr h="134673">
                <a:tc>
                  <a:txBody>
                    <a:bodyPr/>
                    <a:lstStyle/>
                    <a:p>
                      <a:endParaRPr lang="pl-P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endParaRPr lang="pl-P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endParaRPr lang="pl-P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endParaRPr lang="pl-P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708" marR="43708" marT="0" marB="0" anchor="b"/>
                </a:tc>
                <a:extLst>
                  <a:ext uri="{0D108BD9-81ED-4DB2-BD59-A6C34878D82A}">
                    <a16:rowId xmlns:a16="http://schemas.microsoft.com/office/drawing/2014/main" val="2095659557"/>
                  </a:ext>
                </a:extLst>
              </a:tr>
              <a:tr h="475317"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pozycja w kategorii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nazwa gminy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województwo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wskaźnik jakości życia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ctr"/>
                </a:tc>
                <a:extLst>
                  <a:ext uri="{0D108BD9-81ED-4DB2-BD59-A6C34878D82A}">
                    <a16:rowId xmlns:a16="http://schemas.microsoft.com/office/drawing/2014/main" val="1784993918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Bełchatów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łódzkie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59,22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extLst>
                  <a:ext uri="{0D108BD9-81ED-4DB2-BD59-A6C34878D82A}">
                    <a16:rowId xmlns:a16="http://schemas.microsoft.com/office/drawing/2014/main" val="1789819690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24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effectLst/>
                        </a:rPr>
                        <a:t>Wieluń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łódzkie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effectLst/>
                        </a:rPr>
                        <a:t>56,18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192639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49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Pajęczno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łódzkie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effectLst/>
                        </a:rPr>
                        <a:t>54,44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extLst>
                  <a:ext uri="{0D108BD9-81ED-4DB2-BD59-A6C34878D82A}">
                    <a16:rowId xmlns:a16="http://schemas.microsoft.com/office/drawing/2014/main" val="890814299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59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Wieruszów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łódzkie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53,79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extLst>
                  <a:ext uri="{0D108BD9-81ED-4DB2-BD59-A6C34878D82A}">
                    <a16:rowId xmlns:a16="http://schemas.microsoft.com/office/drawing/2014/main" val="3446353229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65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Sieradz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łódzkie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53,38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extLst>
                  <a:ext uri="{0D108BD9-81ED-4DB2-BD59-A6C34878D82A}">
                    <a16:rowId xmlns:a16="http://schemas.microsoft.com/office/drawing/2014/main" val="362153224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92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Poddębice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effectLst/>
                        </a:rPr>
                        <a:t>łódzkie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52,48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extLst>
                  <a:ext uri="{0D108BD9-81ED-4DB2-BD59-A6C34878D82A}">
                    <a16:rowId xmlns:a16="http://schemas.microsoft.com/office/drawing/2014/main" val="1393870248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98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effectLst/>
                        </a:rPr>
                        <a:t>Łask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effectLst/>
                        </a:rPr>
                        <a:t>łódzkie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52,10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extLst>
                  <a:ext uri="{0D108BD9-81ED-4DB2-BD59-A6C34878D82A}">
                    <a16:rowId xmlns:a16="http://schemas.microsoft.com/office/drawing/2014/main" val="3471923250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102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effectLst/>
                        </a:rPr>
                        <a:t>Łowicz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łódzkie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52,02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extLst>
                  <a:ext uri="{0D108BD9-81ED-4DB2-BD59-A6C34878D82A}">
                    <a16:rowId xmlns:a16="http://schemas.microsoft.com/office/drawing/2014/main" val="3443081494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122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Zduńska Wola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łódzkie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51,25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extLst>
                  <a:ext uri="{0D108BD9-81ED-4DB2-BD59-A6C34878D82A}">
                    <a16:rowId xmlns:a16="http://schemas.microsoft.com/office/drawing/2014/main" val="1437969161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134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Rawa Mazowiecka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effectLst/>
                        </a:rPr>
                        <a:t>łódzkie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50,94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extLst>
                  <a:ext uri="{0D108BD9-81ED-4DB2-BD59-A6C34878D82A}">
                    <a16:rowId xmlns:a16="http://schemas.microsoft.com/office/drawing/2014/main" val="1571340051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147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Kutno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effectLst/>
                        </a:rPr>
                        <a:t>łódzkie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50,28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extLst>
                  <a:ext uri="{0D108BD9-81ED-4DB2-BD59-A6C34878D82A}">
                    <a16:rowId xmlns:a16="http://schemas.microsoft.com/office/drawing/2014/main" val="252721584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149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Łęczyca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łódzkie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50,26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extLst>
                  <a:ext uri="{0D108BD9-81ED-4DB2-BD59-A6C34878D82A}">
                    <a16:rowId xmlns:a16="http://schemas.microsoft.com/office/drawing/2014/main" val="1616252896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167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Radomsko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łódzkie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49,39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extLst>
                  <a:ext uri="{0D108BD9-81ED-4DB2-BD59-A6C34878D82A}">
                    <a16:rowId xmlns:a16="http://schemas.microsoft.com/office/drawing/2014/main" val="2270558153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172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Opoczno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łódzkie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effectLst/>
                        </a:rPr>
                        <a:t>49,22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extLst>
                  <a:ext uri="{0D108BD9-81ED-4DB2-BD59-A6C34878D82A}">
                    <a16:rowId xmlns:a16="http://schemas.microsoft.com/office/drawing/2014/main" val="2779917085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205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effectLst/>
                        </a:rPr>
                        <a:t>Tomaszów Mazowiecki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łódzkie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effectLst/>
                        </a:rPr>
                        <a:t>47,42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708" marR="43708" marT="0" marB="0" anchor="b"/>
                </a:tc>
                <a:extLst>
                  <a:ext uri="{0D108BD9-81ED-4DB2-BD59-A6C34878D82A}">
                    <a16:rowId xmlns:a16="http://schemas.microsoft.com/office/drawing/2014/main" val="4107434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339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447800" y="1676400"/>
            <a:ext cx="64008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Your Text here</a:t>
            </a:r>
          </a:p>
          <a:p>
            <a:pPr algn="just">
              <a:lnSpc>
                <a:spcPct val="160000"/>
              </a:lnSpc>
            </a:pPr>
            <a:endParaRPr lang="en-US" altLang="ko-KR" sz="1400" dirty="0">
              <a:solidFill>
                <a:schemeClr val="tx1"/>
              </a:solidFill>
              <a:latin typeface="Arial" charset="0"/>
              <a:ea typeface="굴림" pitchFamily="34" charset="-127"/>
            </a:endParaRPr>
          </a:p>
          <a:p>
            <a:pPr algn="just">
              <a:lnSpc>
                <a:spcPct val="160000"/>
              </a:lnSpc>
            </a:pPr>
            <a:r>
              <a:rPr lang="en-US" altLang="ko-KR" sz="1400" dirty="0" err="1">
                <a:solidFill>
                  <a:schemeClr val="tx1"/>
                </a:solidFill>
                <a:latin typeface="Arial" charset="0"/>
                <a:ea typeface="굴림" pitchFamily="34" charset="-127"/>
              </a:rPr>
              <a:t>Lorem</a:t>
            </a:r>
            <a:r>
              <a:rPr lang="en-US" altLang="ko-KR" sz="1400" dirty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popularized in the 1960s with the </a:t>
            </a:r>
          </a:p>
          <a:p>
            <a:pPr algn="just">
              <a:lnSpc>
                <a:spcPct val="160000"/>
              </a:lnSpc>
            </a:pPr>
            <a:endParaRPr lang="en-US" altLang="ko-KR" sz="1400" dirty="0">
              <a:solidFill>
                <a:schemeClr val="tx1"/>
              </a:solidFill>
              <a:latin typeface="Arial" charset="0"/>
              <a:ea typeface="굴림" pitchFamily="34" charset="-127"/>
            </a:endParaRPr>
          </a:p>
          <a:p>
            <a:pPr algn="just">
              <a:lnSpc>
                <a:spcPct val="16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</a:t>
            </a:r>
            <a:endParaRPr lang="en-US" sz="1400" dirty="0">
              <a:solidFill>
                <a:schemeClr val="tx1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1828800" y="3810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latinLnBrk="1">
              <a:defRPr/>
            </a:pPr>
            <a:r>
              <a:rPr kumimoji="1" lang="en-US" altLang="ko-KR" sz="3500" dirty="0">
                <a:ea typeface="굴림" pitchFamily="34" charset="-127"/>
              </a:rPr>
              <a:t>Slide master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ytuł 1"/>
          <p:cNvSpPr>
            <a:spLocks noGrp="1"/>
          </p:cNvSpPr>
          <p:nvPr>
            <p:ph type="ctrTitle"/>
          </p:nvPr>
        </p:nvSpPr>
        <p:spPr>
          <a:xfrm>
            <a:off x="685800" y="1352550"/>
            <a:ext cx="7772400" cy="337185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Dziękuję za uwagę</a:t>
            </a:r>
            <a:br>
              <a:rPr lang="pl-PL" dirty="0"/>
            </a:br>
            <a:br>
              <a:rPr lang="pl-PL" dirty="0"/>
            </a:br>
            <a:r>
              <a:rPr lang="pl-PL" i="1" dirty="0"/>
              <a:t>Paweł Okrasa</a:t>
            </a:r>
            <a:br>
              <a:rPr lang="pl-PL" i="1" dirty="0"/>
            </a:br>
            <a:r>
              <a:rPr lang="pl-PL" i="1" dirty="0"/>
              <a:t>Burmistrz Wielunia</a:t>
            </a:r>
            <a:br>
              <a:rPr lang="pl-PL" i="1" dirty="0"/>
            </a:b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520108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9182100" cy="6858000"/>
          </a:xfrm>
        </p:spPr>
      </p:pic>
      <p:sp>
        <p:nvSpPr>
          <p:cNvPr id="3" name="pole tekstowe 2"/>
          <p:cNvSpPr txBox="1"/>
          <p:nvPr/>
        </p:nvSpPr>
        <p:spPr>
          <a:xfrm>
            <a:off x="1905000" y="1692276"/>
            <a:ext cx="7025065" cy="34163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sz="5400" b="1" dirty="0"/>
              <a:t>Planowane dochody </a:t>
            </a:r>
            <a:endParaRPr lang="pl-PL" sz="5400" dirty="0"/>
          </a:p>
          <a:p>
            <a:pPr algn="ctr"/>
            <a:r>
              <a:rPr lang="pl-PL" sz="5400" b="1" dirty="0"/>
              <a:t>Gminy Wieluń w 2022 r.</a:t>
            </a:r>
            <a:endParaRPr lang="pl-PL" sz="5400" dirty="0"/>
          </a:p>
          <a:p>
            <a:pPr algn="ctr"/>
            <a:r>
              <a:rPr lang="pl-PL" sz="5400" b="1" dirty="0"/>
              <a:t> </a:t>
            </a:r>
          </a:p>
          <a:p>
            <a:pPr algn="ctr"/>
            <a:r>
              <a:rPr lang="pl-PL" sz="5400" b="1" dirty="0"/>
              <a:t>143 936 475 zł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2939276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9182100" cy="6858000"/>
          </a:xfrm>
        </p:spPr>
      </p:pic>
      <p:sp>
        <p:nvSpPr>
          <p:cNvPr id="3" name="pole tekstowe 2"/>
          <p:cNvSpPr txBox="1"/>
          <p:nvPr/>
        </p:nvSpPr>
        <p:spPr>
          <a:xfrm>
            <a:off x="1981200" y="844616"/>
            <a:ext cx="70104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Dochody Gminy Wieluń w latach 2018 – 2022 (tys. zł)</a:t>
            </a: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3882700313"/>
              </p:ext>
            </p:extLst>
          </p:nvPr>
        </p:nvGraphicFramePr>
        <p:xfrm>
          <a:off x="1371600" y="1692276"/>
          <a:ext cx="7924800" cy="455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41850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9182100" cy="6858000"/>
          </a:xfrm>
        </p:spPr>
      </p:pic>
      <p:sp>
        <p:nvSpPr>
          <p:cNvPr id="3" name="pole tekstowe 2"/>
          <p:cNvSpPr txBox="1"/>
          <p:nvPr/>
        </p:nvSpPr>
        <p:spPr>
          <a:xfrm>
            <a:off x="2114133" y="802904"/>
            <a:ext cx="6741589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l-PL" dirty="0"/>
              <a:t>Struktura procentowa dochodów budżetu Gminy Wieluń w 2022 r. (%)</a:t>
            </a: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3566325361"/>
              </p:ext>
            </p:extLst>
          </p:nvPr>
        </p:nvGraphicFramePr>
        <p:xfrm>
          <a:off x="1987062" y="1706364"/>
          <a:ext cx="6705600" cy="454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06141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9182100" cy="6858000"/>
          </a:xfrm>
        </p:spPr>
      </p:pic>
      <p:sp>
        <p:nvSpPr>
          <p:cNvPr id="3" name="pole tekstowe 2"/>
          <p:cNvSpPr txBox="1"/>
          <p:nvPr/>
        </p:nvSpPr>
        <p:spPr>
          <a:xfrm>
            <a:off x="2051123" y="576348"/>
            <a:ext cx="673517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l-PL" dirty="0"/>
              <a:t>Struktura dochodów własnych budżetu Gminy Wieluń w roku 2022 (%)</a:t>
            </a: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1259511252"/>
              </p:ext>
            </p:extLst>
          </p:nvPr>
        </p:nvGraphicFramePr>
        <p:xfrm>
          <a:off x="2362200" y="274638"/>
          <a:ext cx="5760720" cy="643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6947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9182100" cy="6858000"/>
          </a:xfrm>
        </p:spPr>
      </p:pic>
      <p:sp>
        <p:nvSpPr>
          <p:cNvPr id="3" name="pole tekstowe 2"/>
          <p:cNvSpPr txBox="1"/>
          <p:nvPr/>
        </p:nvSpPr>
        <p:spPr>
          <a:xfrm>
            <a:off x="2051122" y="576348"/>
            <a:ext cx="6407077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Wpływy z podatku PIT </a:t>
            </a:r>
          </a:p>
        </p:txBody>
      </p:sp>
      <p:pic>
        <p:nvPicPr>
          <p:cNvPr id="12" name="Obraz 11" descr="Stick figure Computer Icons, inne, Wszystko czarne, Ikony komputerowe png thumbnail">
            <a:extLst>
              <a:ext uri="{FF2B5EF4-FFF2-40B4-BE49-F238E27FC236}">
                <a16:creationId xmlns:a16="http://schemas.microsoft.com/office/drawing/2014/main" id="{EFAE0282-04A8-42D1-89E9-C114227053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5" r="23178"/>
          <a:stretch/>
        </p:blipFill>
        <p:spPr bwMode="auto">
          <a:xfrm>
            <a:off x="2233202" y="5805717"/>
            <a:ext cx="314443" cy="85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CEBA534-05F3-4DAA-B0A4-0B3568E2219D}"/>
              </a:ext>
            </a:extLst>
          </p:cNvPr>
          <p:cNvSpPr txBox="1"/>
          <p:nvPr/>
        </p:nvSpPr>
        <p:spPr>
          <a:xfrm>
            <a:off x="1944282" y="5504904"/>
            <a:ext cx="9187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Podatek PIT</a:t>
            </a:r>
            <a:r>
              <a:rPr lang="pl-PL" sz="1100" dirty="0"/>
              <a:t> </a:t>
            </a: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681AE640-2457-43A1-B034-9E1C67CC1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259317"/>
              </p:ext>
            </p:extLst>
          </p:nvPr>
        </p:nvGraphicFramePr>
        <p:xfrm>
          <a:off x="2987040" y="5692031"/>
          <a:ext cx="1127759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7759">
                  <a:extLst>
                    <a:ext uri="{9D8B030D-6E8A-4147-A177-3AD203B41FA5}">
                      <a16:colId xmlns:a16="http://schemas.microsoft.com/office/drawing/2014/main" val="84365726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61,66%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33949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effectLst/>
                        </a:rPr>
                        <a:t>Budżet Państwa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1103926"/>
                  </a:ext>
                </a:extLst>
              </a:tr>
            </a:tbl>
          </a:graphicData>
        </a:graphic>
      </p:graphicFrame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06B2D4E2-7607-4A93-9824-E8FBAF02F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895506"/>
              </p:ext>
            </p:extLst>
          </p:nvPr>
        </p:nvGraphicFramePr>
        <p:xfrm>
          <a:off x="2970107" y="6301408"/>
          <a:ext cx="1144691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4691">
                  <a:extLst>
                    <a:ext uri="{9D8B030D-6E8A-4147-A177-3AD203B41FA5}">
                      <a16:colId xmlns:a16="http://schemas.microsoft.com/office/drawing/2014/main" val="44920234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38,34%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94062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effectLst/>
                        </a:rPr>
                        <a:t>Gmina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2263761"/>
                  </a:ext>
                </a:extLst>
              </a:tr>
            </a:tbl>
          </a:graphicData>
        </a:graphic>
      </p:graphicFrame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A18307F4-4530-4E7C-8279-A9516CA06D58}"/>
              </a:ext>
            </a:extLst>
          </p:cNvPr>
          <p:cNvCxnSpPr/>
          <p:nvPr/>
        </p:nvCxnSpPr>
        <p:spPr>
          <a:xfrm flipV="1">
            <a:off x="2561143" y="5888732"/>
            <a:ext cx="409575" cy="3429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8B3B9A07-2DEC-4757-8DD3-C1E0D9C23019}"/>
              </a:ext>
            </a:extLst>
          </p:cNvPr>
          <p:cNvCxnSpPr/>
          <p:nvPr/>
        </p:nvCxnSpPr>
        <p:spPr>
          <a:xfrm>
            <a:off x="2511226" y="6384553"/>
            <a:ext cx="495300" cy="1619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Wykres 17">
            <a:extLst>
              <a:ext uri="{FF2B5EF4-FFF2-40B4-BE49-F238E27FC236}">
                <a16:creationId xmlns:a16="http://schemas.microsoft.com/office/drawing/2014/main" id="{F7944FAD-F670-4C62-AAA1-8546BEC65C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726479"/>
              </p:ext>
            </p:extLst>
          </p:nvPr>
        </p:nvGraphicFramePr>
        <p:xfrm>
          <a:off x="1893979" y="1737029"/>
          <a:ext cx="5356041" cy="3592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DBF585FD-9BC2-4112-8BE4-FC61BA315D22}"/>
              </a:ext>
            </a:extLst>
          </p:cNvPr>
          <p:cNvSpPr/>
          <p:nvPr/>
        </p:nvSpPr>
        <p:spPr>
          <a:xfrm rot="2752789">
            <a:off x="6752034" y="1448061"/>
            <a:ext cx="276225" cy="1552575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l-PL" sz="1100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9C704775-82BE-417F-8072-601FC59980F3}"/>
              </a:ext>
            </a:extLst>
          </p:cNvPr>
          <p:cNvSpPr/>
          <p:nvPr/>
        </p:nvSpPr>
        <p:spPr>
          <a:xfrm>
            <a:off x="6845125" y="1505150"/>
            <a:ext cx="1924050" cy="1266825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000" b="1">
                <a:solidFill>
                  <a:srgbClr val="FF0000"/>
                </a:solidFill>
              </a:rPr>
              <a:t>- 3 024 204,00</a:t>
            </a:r>
          </a:p>
        </p:txBody>
      </p:sp>
      <p:sp>
        <p:nvSpPr>
          <p:cNvPr id="11" name="Strzałka: zakrzywiona w dół 10">
            <a:extLst>
              <a:ext uri="{FF2B5EF4-FFF2-40B4-BE49-F238E27FC236}">
                <a16:creationId xmlns:a16="http://schemas.microsoft.com/office/drawing/2014/main" id="{FD09A943-C582-41BA-904F-ADF8DE02AECC}"/>
              </a:ext>
            </a:extLst>
          </p:cNvPr>
          <p:cNvSpPr/>
          <p:nvPr/>
        </p:nvSpPr>
        <p:spPr>
          <a:xfrm rot="16592488">
            <a:off x="4402119" y="4367455"/>
            <a:ext cx="2785052" cy="659767"/>
          </a:xfrm>
          <a:prstGeom prst="curved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l-PL" sz="1100">
              <a:solidFill>
                <a:schemeClr val="tx1"/>
              </a:solidFill>
            </a:endParaRP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DE20C195-C4D1-412F-9214-0F1211C63001}"/>
              </a:ext>
            </a:extLst>
          </p:cNvPr>
          <p:cNvSpPr/>
          <p:nvPr/>
        </p:nvSpPr>
        <p:spPr>
          <a:xfrm>
            <a:off x="5456943" y="5456426"/>
            <a:ext cx="3427060" cy="1279147"/>
          </a:xfrm>
          <a:prstGeom prst="roundRect">
            <a:avLst>
              <a:gd name="adj" fmla="val 39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200" dirty="0"/>
              <a:t>&gt; kwota wolna od podatku do 30 000 zł</a:t>
            </a:r>
            <a:br>
              <a:rPr lang="pl-PL" sz="1200" dirty="0"/>
            </a:br>
            <a:endParaRPr lang="pl-PL" sz="1200" dirty="0"/>
          </a:p>
          <a:p>
            <a:pPr algn="l"/>
            <a:r>
              <a:rPr lang="pl-PL" sz="1200" dirty="0"/>
              <a:t>&gt;</a:t>
            </a:r>
            <a:r>
              <a:rPr lang="pl-PL" sz="1200" baseline="0" dirty="0"/>
              <a:t> emerytury i renty do 2 500 zł brutto bez podatku</a:t>
            </a:r>
            <a:br>
              <a:rPr lang="pl-PL" sz="1200" baseline="0" dirty="0"/>
            </a:br>
            <a:endParaRPr lang="pl-PL" sz="1200" baseline="0" dirty="0"/>
          </a:p>
          <a:p>
            <a:pPr algn="l"/>
            <a:r>
              <a:rPr lang="pl-PL" sz="1200" baseline="0" dirty="0"/>
              <a:t>&gt; podniesienie progu podatkowego </a:t>
            </a:r>
            <a:br>
              <a:rPr lang="pl-PL" sz="1200" baseline="0" dirty="0"/>
            </a:br>
            <a:r>
              <a:rPr lang="pl-PL" sz="1200" baseline="0" dirty="0"/>
              <a:t>   z 85 000 zł do 120 000 zł</a:t>
            </a:r>
            <a:endParaRPr lang="pl-PL" sz="1200" dirty="0"/>
          </a:p>
          <a:p>
            <a:pPr algn="l"/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085262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46" y="35169"/>
            <a:ext cx="9182100" cy="6858000"/>
          </a:xfrm>
        </p:spPr>
      </p:pic>
      <p:sp>
        <p:nvSpPr>
          <p:cNvPr id="3" name="pole tekstowe 2"/>
          <p:cNvSpPr txBox="1"/>
          <p:nvPr/>
        </p:nvSpPr>
        <p:spPr>
          <a:xfrm>
            <a:off x="1905000" y="1435223"/>
            <a:ext cx="7059305" cy="34163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sz="5400" b="1" dirty="0"/>
              <a:t>Planowane wydatki </a:t>
            </a:r>
            <a:endParaRPr lang="pl-PL" sz="5400" dirty="0"/>
          </a:p>
          <a:p>
            <a:pPr algn="ctr"/>
            <a:r>
              <a:rPr lang="pl-PL" sz="5400" b="1" dirty="0"/>
              <a:t>Gminy Wieluń w 2022 r.</a:t>
            </a:r>
            <a:endParaRPr lang="pl-PL" sz="5400" dirty="0"/>
          </a:p>
          <a:p>
            <a:r>
              <a:rPr lang="pl-PL" sz="5400" b="1" dirty="0"/>
              <a:t> </a:t>
            </a:r>
            <a:endParaRPr lang="pl-PL" sz="5400" dirty="0"/>
          </a:p>
          <a:p>
            <a:pPr algn="ctr"/>
            <a:r>
              <a:rPr lang="pl-PL" sz="5400" dirty="0"/>
              <a:t> </a:t>
            </a:r>
            <a:r>
              <a:rPr lang="pl-PL" sz="5400" b="1" dirty="0"/>
              <a:t>155 288 190 zł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1997569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" y="0"/>
            <a:ext cx="9182100" cy="6858000"/>
          </a:xfrm>
        </p:spPr>
      </p:pic>
      <p:sp>
        <p:nvSpPr>
          <p:cNvPr id="3" name="pole tekstowe 2"/>
          <p:cNvSpPr txBox="1"/>
          <p:nvPr/>
        </p:nvSpPr>
        <p:spPr>
          <a:xfrm>
            <a:off x="2362200" y="546864"/>
            <a:ext cx="6172200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000" dirty="0"/>
              <a:t>Struktura wydatków budżetu Gminy Wieluń w 2022 r. (%)</a:t>
            </a: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839473"/>
              </p:ext>
            </p:extLst>
          </p:nvPr>
        </p:nvGraphicFramePr>
        <p:xfrm>
          <a:off x="2192215" y="1417638"/>
          <a:ext cx="6512169" cy="5048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84547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85" y="0"/>
            <a:ext cx="9182100" cy="6858000"/>
          </a:xfrm>
        </p:spPr>
      </p:pic>
      <p:sp>
        <p:nvSpPr>
          <p:cNvPr id="3" name="pole tekstowe 2"/>
          <p:cNvSpPr txBox="1"/>
          <p:nvPr/>
        </p:nvSpPr>
        <p:spPr>
          <a:xfrm>
            <a:off x="2652590" y="590490"/>
            <a:ext cx="5639044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l-PL" sz="2000" dirty="0"/>
              <a:t>Wydatki Gminy Wieluń w latach 2018 – 2022 (tys. zł)</a:t>
            </a: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4961916"/>
              </p:ext>
            </p:extLst>
          </p:nvPr>
        </p:nvGraphicFramePr>
        <p:xfrm>
          <a:off x="1143000" y="2133600"/>
          <a:ext cx="8305800" cy="3798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95766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37">
      <a:dk1>
        <a:srgbClr val="262626"/>
      </a:dk1>
      <a:lt1>
        <a:srgbClr val="FFFFFF"/>
      </a:lt1>
      <a:dk2>
        <a:srgbClr val="1F497D"/>
      </a:dk2>
      <a:lt2>
        <a:srgbClr val="EEECE1"/>
      </a:lt2>
      <a:accent1>
        <a:srgbClr val="047E35"/>
      </a:accent1>
      <a:accent2>
        <a:srgbClr val="0070C0"/>
      </a:accent2>
      <a:accent3>
        <a:srgbClr val="C19149"/>
      </a:accent3>
      <a:accent4>
        <a:srgbClr val="8DB3E2"/>
      </a:accent4>
      <a:accent5>
        <a:srgbClr val="047E35"/>
      </a:accent5>
      <a:accent6>
        <a:srgbClr val="D9BD9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27517</TotalTime>
  <Words>1931</Words>
  <Application>Microsoft Office PowerPoint</Application>
  <PresentationFormat>Pokaz na ekranie (4:3)</PresentationFormat>
  <Paragraphs>263</Paragraphs>
  <Slides>15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Candara</vt:lpstr>
      <vt:lpstr>Times New Roman</vt:lpstr>
      <vt:lpstr>1_Office Theme</vt:lpstr>
      <vt:lpstr>Miejsce na przedsiębiorczość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Dziękuję za uwagę  Paweł Okrasa Burmistrz Wielunia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Joanna Skotnicka-Fiuk</cp:lastModifiedBy>
  <cp:revision>449</cp:revision>
  <cp:lastPrinted>2021-12-28T07:38:43Z</cp:lastPrinted>
  <dcterms:created xsi:type="dcterms:W3CDTF">2012-04-26T17:06:14Z</dcterms:created>
  <dcterms:modified xsi:type="dcterms:W3CDTF">2021-12-28T07:57:25Z</dcterms:modified>
</cp:coreProperties>
</file>