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sldIdLst>
    <p:sldId id="256" r:id="rId2"/>
    <p:sldId id="260" r:id="rId3"/>
    <p:sldId id="257" r:id="rId4"/>
    <p:sldId id="258" r:id="rId5"/>
    <p:sldId id="259" r:id="rId6"/>
    <p:sldId id="261" r:id="rId7"/>
    <p:sldId id="262" r:id="rId8"/>
    <p:sldId id="264" r:id="rId9"/>
    <p:sldId id="263" r:id="rId10"/>
    <p:sldId id="265" r:id="rId11"/>
    <p:sldId id="266" r:id="rId12"/>
    <p:sldId id="267"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17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361031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273943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562051-7EB9-4461-8CB2-5514B4BCE06E}" type="slidenum">
              <a:rPr lang="pl-PL" smtClean="0"/>
              <a:pPr/>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813680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222238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562051-7EB9-4461-8CB2-5514B4BCE06E}" type="slidenum">
              <a:rPr lang="pl-PL" smtClean="0"/>
              <a:pPr/>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64314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1865445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488715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162206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166456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261814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199606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159758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14496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46077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70583DD-5336-461B-9C41-229F2E308F9B}" type="datetimeFigureOut">
              <a:rPr lang="pl-PL" smtClean="0"/>
              <a:pPr/>
              <a:t>18.12.2020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339020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D562051-7EB9-4461-8CB2-5514B4BCE06E}" type="slidenum">
              <a:rPr lang="pl-PL" smtClean="0"/>
              <a:pPr/>
              <a:t>‹#›</a:t>
            </a:fld>
            <a:endParaRPr lang="pl-PL"/>
          </a:p>
        </p:txBody>
      </p:sp>
      <p:sp>
        <p:nvSpPr>
          <p:cNvPr id="5" name="Date Placeholder 4"/>
          <p:cNvSpPr>
            <a:spLocks noGrp="1"/>
          </p:cNvSpPr>
          <p:nvPr>
            <p:ph type="dt" sz="half" idx="10"/>
          </p:nvPr>
        </p:nvSpPr>
        <p:spPr/>
        <p:txBody>
          <a:bodyPr/>
          <a:lstStyle/>
          <a:p>
            <a:fld id="{170583DD-5336-461B-9C41-229F2E308F9B}" type="datetimeFigureOut">
              <a:rPr lang="pl-PL" smtClean="0"/>
              <a:pPr/>
              <a:t>18.12.2020</a:t>
            </a:fld>
            <a:endParaRPr lang="pl-PL"/>
          </a:p>
        </p:txBody>
      </p:sp>
    </p:spTree>
    <p:extLst>
      <p:ext uri="{BB962C8B-B14F-4D97-AF65-F5344CB8AC3E}">
        <p14:creationId xmlns="" xmlns:p14="http://schemas.microsoft.com/office/powerpoint/2010/main" val="1653972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0583DD-5336-461B-9C41-229F2E308F9B}" type="datetimeFigureOut">
              <a:rPr lang="pl-PL" smtClean="0"/>
              <a:pPr/>
              <a:t>18.12.2020</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D562051-7EB9-4461-8CB2-5514B4BCE06E}" type="slidenum">
              <a:rPr lang="pl-PL" smtClean="0"/>
              <a:pPr/>
              <a:t>‹#›</a:t>
            </a:fld>
            <a:endParaRPr lang="pl-PL"/>
          </a:p>
        </p:txBody>
      </p:sp>
    </p:spTree>
    <p:extLst>
      <p:ext uri="{BB962C8B-B14F-4D97-AF65-F5344CB8AC3E}">
        <p14:creationId xmlns="" xmlns:p14="http://schemas.microsoft.com/office/powerpoint/2010/main" val="121538992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68078" y="2073219"/>
            <a:ext cx="7766936" cy="3369686"/>
          </a:xfrm>
        </p:spPr>
        <p:txBody>
          <a:bodyPr/>
          <a:lstStyle/>
          <a:p>
            <a:pPr algn="ctr"/>
            <a:r>
              <a:rPr lang="pl-PL" dirty="0" smtClean="0"/>
              <a:t>ZASADY BEZPIECZEŃSTWA PODCZAS </a:t>
            </a:r>
            <a:br>
              <a:rPr lang="pl-PL" dirty="0" smtClean="0"/>
            </a:br>
            <a:r>
              <a:rPr lang="pl-PL" dirty="0" smtClean="0"/>
              <a:t>PANDEMII</a:t>
            </a:r>
            <a:endParaRPr lang="pl-PL" dirty="0"/>
          </a:p>
        </p:txBody>
      </p:sp>
      <p:sp>
        <p:nvSpPr>
          <p:cNvPr id="3" name="Podtytuł 2"/>
          <p:cNvSpPr>
            <a:spLocks noGrp="1"/>
          </p:cNvSpPr>
          <p:nvPr>
            <p:ph type="subTitle" idx="1"/>
          </p:nvPr>
        </p:nvSpPr>
        <p:spPr>
          <a:xfrm>
            <a:off x="668078" y="5197245"/>
            <a:ext cx="7766936" cy="1096899"/>
          </a:xfrm>
        </p:spPr>
        <p:txBody>
          <a:bodyPr/>
          <a:lstStyle/>
          <a:p>
            <a:r>
              <a:rPr lang="pl-PL" dirty="0" smtClean="0"/>
              <a:t>Zosia Cyrkler </a:t>
            </a:r>
          </a:p>
          <a:p>
            <a:r>
              <a:rPr lang="pl-PL" dirty="0" smtClean="0"/>
              <a:t>I Nadia Zając</a:t>
            </a:r>
            <a:endParaRPr lang="pl-PL" dirty="0"/>
          </a:p>
        </p:txBody>
      </p:sp>
      <p:pic>
        <p:nvPicPr>
          <p:cNvPr id="5" name="Obraz 4"/>
          <p:cNvPicPr>
            <a:picLocks noChangeAspect="1"/>
          </p:cNvPicPr>
          <p:nvPr/>
        </p:nvPicPr>
        <p:blipFill>
          <a:blip r:embed="rId2"/>
          <a:stretch>
            <a:fillRect/>
          </a:stretch>
        </p:blipFill>
        <p:spPr>
          <a:xfrm>
            <a:off x="6643685" y="611550"/>
            <a:ext cx="2546090" cy="2420046"/>
          </a:xfrm>
          <a:prstGeom prst="rect">
            <a:avLst/>
          </a:prstGeom>
        </p:spPr>
      </p:pic>
    </p:spTree>
    <p:extLst>
      <p:ext uri="{BB962C8B-B14F-4D97-AF65-F5344CB8AC3E}">
        <p14:creationId xmlns="" xmlns:p14="http://schemas.microsoft.com/office/powerpoint/2010/main" val="3870468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45620" y="6804279"/>
            <a:ext cx="5791705" cy="265373"/>
          </a:xfrm>
        </p:spPr>
        <p:txBody>
          <a:bodyPr>
            <a:normAutofit fontScale="90000"/>
          </a:bodyPr>
          <a:lstStyle/>
          <a:p>
            <a:endParaRPr lang="pl-PL" dirty="0"/>
          </a:p>
        </p:txBody>
      </p:sp>
      <p:sp>
        <p:nvSpPr>
          <p:cNvPr id="3" name="Symbol zastępczy tekstu 2"/>
          <p:cNvSpPr>
            <a:spLocks noGrp="1"/>
          </p:cNvSpPr>
          <p:nvPr>
            <p:ph type="body" idx="1"/>
          </p:nvPr>
        </p:nvSpPr>
        <p:spPr>
          <a:xfrm>
            <a:off x="765662" y="804560"/>
            <a:ext cx="4008965" cy="1467133"/>
          </a:xfrm>
        </p:spPr>
        <p:txBody>
          <a:bodyPr/>
          <a:lstStyle/>
          <a:p>
            <a:r>
              <a:rPr lang="pl-PL" sz="1500" dirty="0"/>
              <a:t>Ryc. Strój rzekomo chroniący przed cholera („Cholera </a:t>
            </a:r>
            <a:r>
              <a:rPr lang="pl-PL" sz="1500" dirty="0" err="1"/>
              <a:t>Preventive</a:t>
            </a:r>
            <a:r>
              <a:rPr lang="pl-PL" sz="1500" dirty="0"/>
              <a:t> </a:t>
            </a:r>
            <a:r>
              <a:rPr lang="pl-PL" sz="1500" dirty="0" err="1"/>
              <a:t>Costume</a:t>
            </a:r>
            <a:r>
              <a:rPr lang="pl-PL" sz="1500" dirty="0"/>
              <a:t>”), grafika, Anglia, 1832. Ze zbiorów Science </a:t>
            </a:r>
            <a:r>
              <a:rPr lang="pl-PL" sz="1500" dirty="0" err="1"/>
              <a:t>Museum</a:t>
            </a:r>
            <a:r>
              <a:rPr lang="pl-PL" sz="1500" dirty="0"/>
              <a:t>, London.</a:t>
            </a:r>
          </a:p>
          <a:p>
            <a:endParaRPr lang="pl-PL" dirty="0"/>
          </a:p>
        </p:txBody>
      </p:sp>
      <p:pic>
        <p:nvPicPr>
          <p:cNvPr id="7" name="Symbol zastępczy zawartości 6"/>
          <p:cNvPicPr>
            <a:picLocks noGrp="1" noChangeAspect="1"/>
          </p:cNvPicPr>
          <p:nvPr>
            <p:ph sz="half" idx="2"/>
          </p:nvPr>
        </p:nvPicPr>
        <p:blipFill>
          <a:blip r:embed="rId2"/>
          <a:stretch>
            <a:fillRect/>
          </a:stretch>
        </p:blipFill>
        <p:spPr>
          <a:xfrm>
            <a:off x="1158748" y="2160983"/>
            <a:ext cx="3222794" cy="4100748"/>
          </a:xfrm>
          <a:prstGeom prst="rect">
            <a:avLst/>
          </a:prstGeom>
        </p:spPr>
      </p:pic>
      <p:sp>
        <p:nvSpPr>
          <p:cNvPr id="5" name="Symbol zastępczy tekstu 4"/>
          <p:cNvSpPr>
            <a:spLocks noGrp="1"/>
          </p:cNvSpPr>
          <p:nvPr>
            <p:ph type="body" sz="quarter" idx="3"/>
          </p:nvPr>
        </p:nvSpPr>
        <p:spPr>
          <a:xfrm>
            <a:off x="4955855" y="1141424"/>
            <a:ext cx="4185617" cy="1263287"/>
          </a:xfrm>
        </p:spPr>
        <p:txBody>
          <a:bodyPr/>
          <a:lstStyle/>
          <a:p>
            <a:r>
              <a:rPr lang="pl-PL" sz="1500" dirty="0"/>
              <a:t>Amerykańskie </a:t>
            </a:r>
            <a:r>
              <a:rPr lang="pl-PL" sz="1500" dirty="0" err="1" smtClean="0"/>
              <a:t>pięlęgniarki</a:t>
            </a:r>
            <a:r>
              <a:rPr lang="pl-PL" sz="1500" dirty="0" smtClean="0"/>
              <a:t> </a:t>
            </a:r>
            <a:r>
              <a:rPr lang="pl-PL" sz="1500" dirty="0"/>
              <a:t>podczas pandemii hiszpanki</a:t>
            </a:r>
          </a:p>
          <a:p>
            <a:endParaRPr lang="pl-PL" dirty="0"/>
          </a:p>
        </p:txBody>
      </p:sp>
      <p:pic>
        <p:nvPicPr>
          <p:cNvPr id="8" name="Symbol zastępczy zawartości 7"/>
          <p:cNvPicPr>
            <a:picLocks noGrp="1" noChangeAspect="1"/>
          </p:cNvPicPr>
          <p:nvPr>
            <p:ph sz="quarter" idx="4"/>
          </p:nvPr>
        </p:nvPicPr>
        <p:blipFill>
          <a:blip r:embed="rId3"/>
          <a:stretch>
            <a:fillRect/>
          </a:stretch>
        </p:blipFill>
        <p:spPr>
          <a:xfrm>
            <a:off x="4955235" y="2603656"/>
            <a:ext cx="4186237" cy="2698106"/>
          </a:xfrm>
          <a:prstGeom prst="rect">
            <a:avLst/>
          </a:prstGeom>
        </p:spPr>
      </p:pic>
    </p:spTree>
    <p:extLst>
      <p:ext uri="{BB962C8B-B14F-4D97-AF65-F5344CB8AC3E}">
        <p14:creationId xmlns="" xmlns:p14="http://schemas.microsoft.com/office/powerpoint/2010/main" val="176816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JAK W WIELUNIU WYGLĄDAŁY EPIDEMIE?</a:t>
            </a:r>
            <a:br>
              <a:rPr lang="pl-PL" dirty="0"/>
            </a:br>
            <a:endParaRPr lang="pl-PL" dirty="0"/>
          </a:p>
        </p:txBody>
      </p:sp>
      <p:sp>
        <p:nvSpPr>
          <p:cNvPr id="3" name="Symbol zastępczy zawartości 2"/>
          <p:cNvSpPr>
            <a:spLocks noGrp="1"/>
          </p:cNvSpPr>
          <p:nvPr>
            <p:ph idx="1"/>
          </p:nvPr>
        </p:nvSpPr>
        <p:spPr>
          <a:xfrm>
            <a:off x="677334" y="1692322"/>
            <a:ext cx="8755387" cy="4512813"/>
          </a:xfrm>
        </p:spPr>
        <p:txBody>
          <a:bodyPr>
            <a:normAutofit/>
          </a:bodyPr>
          <a:lstStyle/>
          <a:p>
            <a:r>
              <a:rPr lang="pl-PL" dirty="0" smtClean="0"/>
              <a:t>W roku 1918 wybuchła epidemia </a:t>
            </a:r>
            <a:r>
              <a:rPr lang="pl-PL" dirty="0" err="1" smtClean="0"/>
              <a:t>tzw.,,hiszpanki</a:t>
            </a:r>
            <a:r>
              <a:rPr lang="pl-PL" dirty="0" smtClean="0"/>
              <a:t>”, która pochłonęła wiele ofiar nie tylko w Polsce. Służby sanitarne były bezradne. Zacofani chłopi kupowali od domokrążców leki nieznanego pochodzenia, które tyko pogarszały stan zdrowotny. Radzono sobie jak tylko było można. Stawiano bańki, przykładano pijawki, chorym podawano nalewki alkoholowe z miodem i czosnkiem i wyciągiem roślinnym.</a:t>
            </a:r>
          </a:p>
          <a:p>
            <a:r>
              <a:rPr lang="pl-PL" dirty="0" smtClean="0"/>
              <a:t>W latach 1890-1905 na odpustach w Skomlinie, Mokrsku czy Ożarowie można było napotkać przewoźną aptekę Żyda Wajsa, który na placu przed kościołem w przewoźnym wozie na wzór cygańskiego zachwalał swoje leki z wędrownej apteki. Posiadał on maści, smalce, mikstury na tępienie robaków, pobudzenie miłości i ugryzienia, liście chrzanu, eter, lusterka na odpędzenie złych mocy.</a:t>
            </a:r>
          </a:p>
          <a:p>
            <a:r>
              <a:rPr lang="pl-PL" dirty="0" smtClean="0"/>
              <a:t>Na wsiach „leczyło” bardzo dużo znachorów i uzdrowicielek, kobiet znających się na ziołach i ich właściwościach. Oto kilka z nich: Uzdrowicielka Genowefa </a:t>
            </a:r>
            <a:r>
              <a:rPr lang="pl-PL" dirty="0" err="1" smtClean="0"/>
              <a:t>Nichter</a:t>
            </a:r>
            <a:r>
              <a:rPr lang="pl-PL" dirty="0" smtClean="0"/>
              <a:t> w latach 1910-1920, Edward Kucharski z Kozła, przełom XIX i XX wieku. Natomiast znachorem od chorób zwierzęcych był Walenty Kalemba.</a:t>
            </a:r>
          </a:p>
          <a:p>
            <a:endParaRPr lang="pl-PL" dirty="0"/>
          </a:p>
        </p:txBody>
      </p:sp>
    </p:spTree>
    <p:extLst>
      <p:ext uri="{BB962C8B-B14F-4D97-AF65-F5344CB8AC3E}">
        <p14:creationId xmlns="" xmlns:p14="http://schemas.microsoft.com/office/powerpoint/2010/main" val="75380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34432" y="3184171"/>
            <a:ext cx="8596668" cy="3880773"/>
          </a:xfrm>
        </p:spPr>
        <p:txBody>
          <a:bodyPr/>
          <a:lstStyle/>
          <a:p>
            <a:pPr marL="0" indent="0">
              <a:buNone/>
            </a:pPr>
            <a:r>
              <a:rPr lang="pl-PL" sz="3000" dirty="0">
                <a:solidFill>
                  <a:srgbClr val="00B0F0"/>
                </a:solidFill>
              </a:rPr>
              <a:t>Dziękujemy za uwagę!</a:t>
            </a:r>
          </a:p>
          <a:p>
            <a:endParaRPr lang="pl-PL" dirty="0"/>
          </a:p>
        </p:txBody>
      </p:sp>
    </p:spTree>
    <p:extLst>
      <p:ext uri="{BB962C8B-B14F-4D97-AF65-F5344CB8AC3E}">
        <p14:creationId xmlns="" xmlns:p14="http://schemas.microsoft.com/office/powerpoint/2010/main" val="332503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47832" y="582304"/>
            <a:ext cx="8596668" cy="1320800"/>
          </a:xfrm>
        </p:spPr>
        <p:txBody>
          <a:bodyPr/>
          <a:lstStyle/>
          <a:p>
            <a:r>
              <a:rPr lang="pl-PL" dirty="0" smtClean="0"/>
              <a:t>NAJWAŻNIEJSZE INFORMACJE</a:t>
            </a:r>
            <a:endParaRPr lang="pl-PL" dirty="0"/>
          </a:p>
        </p:txBody>
      </p:sp>
      <p:sp>
        <p:nvSpPr>
          <p:cNvPr id="3" name="Symbol zastępczy zawartości 2"/>
          <p:cNvSpPr>
            <a:spLocks noGrp="1"/>
          </p:cNvSpPr>
          <p:nvPr>
            <p:ph idx="1"/>
          </p:nvPr>
        </p:nvSpPr>
        <p:spPr>
          <a:xfrm>
            <a:off x="677333" y="1501253"/>
            <a:ext cx="9067167" cy="2565779"/>
          </a:xfrm>
        </p:spPr>
        <p:txBody>
          <a:bodyPr>
            <a:normAutofit fontScale="85000" lnSpcReduction="10000"/>
          </a:bodyPr>
          <a:lstStyle/>
          <a:p>
            <a:pPr marL="0" indent="0">
              <a:buNone/>
            </a:pPr>
            <a:r>
              <a:rPr lang="pl-PL" dirty="0" smtClean="0"/>
              <a:t>Żeby </a:t>
            </a:r>
            <a:r>
              <a:rPr lang="pl-PL" dirty="0"/>
              <a:t>zminimalizować ryzyko zarażenia, należy stosować się do zaleceń</a:t>
            </a:r>
            <a:r>
              <a:rPr lang="pl-PL" dirty="0" smtClean="0"/>
              <a:t>:</a:t>
            </a:r>
            <a:endParaRPr lang="pl-PL" dirty="0"/>
          </a:p>
          <a:p>
            <a:r>
              <a:rPr lang="pl-PL" dirty="0" smtClean="0"/>
              <a:t>często </a:t>
            </a:r>
            <a:r>
              <a:rPr lang="pl-PL" dirty="0"/>
              <a:t>myć ręce</a:t>
            </a:r>
            <a:r>
              <a:rPr lang="pl-PL" dirty="0" smtClean="0"/>
              <a:t>;</a:t>
            </a:r>
            <a:endParaRPr lang="pl-PL" dirty="0"/>
          </a:p>
          <a:p>
            <a:r>
              <a:rPr lang="pl-PL" dirty="0" smtClean="0"/>
              <a:t>stosować </a:t>
            </a:r>
            <a:r>
              <a:rPr lang="pl-PL" dirty="0"/>
              <a:t>odpowiednie zasady ochrony podczas kaszlu i kichania</a:t>
            </a:r>
            <a:r>
              <a:rPr lang="pl-PL" dirty="0" smtClean="0"/>
              <a:t>;</a:t>
            </a:r>
            <a:endParaRPr lang="pl-PL" dirty="0"/>
          </a:p>
          <a:p>
            <a:r>
              <a:rPr lang="pl-PL" dirty="0" smtClean="0"/>
              <a:t>unikać </a:t>
            </a:r>
            <a:r>
              <a:rPr lang="pl-PL" dirty="0"/>
              <a:t>dotykania oczu, nosa i ust</a:t>
            </a:r>
            <a:r>
              <a:rPr lang="pl-PL" dirty="0" smtClean="0"/>
              <a:t>;</a:t>
            </a:r>
            <a:endParaRPr lang="pl-PL" dirty="0"/>
          </a:p>
          <a:p>
            <a:r>
              <a:rPr lang="pl-PL" dirty="0" smtClean="0"/>
              <a:t>zasięgnąć </a:t>
            </a:r>
            <a:r>
              <a:rPr lang="pl-PL" dirty="0"/>
              <a:t>pomocy medycznej – jeśli występuje gorączka, kaszel, trudności w oddychaniu.</a:t>
            </a:r>
          </a:p>
          <a:p>
            <a:pPr marL="0" indent="0">
              <a:buNone/>
            </a:pPr>
            <a:endParaRPr lang="pl-PL" dirty="0" smtClean="0"/>
          </a:p>
          <a:p>
            <a:pPr marL="0" indent="0">
              <a:buNone/>
            </a:pPr>
            <a:r>
              <a:rPr lang="pl-PL" dirty="0" smtClean="0"/>
              <a:t>Jeżeli </a:t>
            </a:r>
            <a:r>
              <a:rPr lang="pl-PL" dirty="0"/>
              <a:t>zaobserwujemy u siebie symptomy choroby, a wróciliśmy z obszaru ryzyka, należy skontaktować się ze stacją sanitarno-epidemiologiczną lub zgłosić się do szpitala zakaźnego.</a:t>
            </a:r>
          </a:p>
        </p:txBody>
      </p:sp>
      <p:pic>
        <p:nvPicPr>
          <p:cNvPr id="4" name="Obraz 3"/>
          <p:cNvPicPr>
            <a:picLocks noChangeAspect="1"/>
          </p:cNvPicPr>
          <p:nvPr/>
        </p:nvPicPr>
        <p:blipFill>
          <a:blip r:embed="rId2"/>
          <a:stretch>
            <a:fillRect/>
          </a:stretch>
        </p:blipFill>
        <p:spPr>
          <a:xfrm>
            <a:off x="2919483" y="4216058"/>
            <a:ext cx="4395716" cy="2304088"/>
          </a:xfrm>
          <a:prstGeom prst="rect">
            <a:avLst/>
          </a:prstGeom>
        </p:spPr>
      </p:pic>
    </p:spTree>
    <p:extLst>
      <p:ext uri="{BB962C8B-B14F-4D97-AF65-F5344CB8AC3E}">
        <p14:creationId xmlns="" xmlns:p14="http://schemas.microsoft.com/office/powerpoint/2010/main" val="1485342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636895"/>
            <a:ext cx="8596668" cy="1320800"/>
          </a:xfrm>
        </p:spPr>
        <p:txBody>
          <a:bodyPr/>
          <a:lstStyle/>
          <a:p>
            <a:r>
              <a:rPr lang="pl-PL" dirty="0"/>
              <a:t>OGRANICZENIA W PRZEMIESZCZANIU SIĘ</a:t>
            </a:r>
          </a:p>
        </p:txBody>
      </p:sp>
      <p:sp>
        <p:nvSpPr>
          <p:cNvPr id="3" name="Symbol zastępczy zawartości 2"/>
          <p:cNvSpPr>
            <a:spLocks noGrp="1"/>
          </p:cNvSpPr>
          <p:nvPr>
            <p:ph idx="1"/>
          </p:nvPr>
        </p:nvSpPr>
        <p:spPr>
          <a:xfrm>
            <a:off x="477673" y="1630150"/>
            <a:ext cx="6100549" cy="4716060"/>
          </a:xfrm>
        </p:spPr>
        <p:txBody>
          <a:bodyPr>
            <a:normAutofit fontScale="92500" lnSpcReduction="10000"/>
          </a:bodyPr>
          <a:lstStyle/>
          <a:p>
            <a:pPr marL="0" indent="0">
              <a:buNone/>
            </a:pPr>
            <a:r>
              <a:rPr lang="pl-PL" dirty="0"/>
              <a:t>1,5 METRA – MINIMALNA ODLEGŁOŚĆ MIĘDZY PIESZYMI</a:t>
            </a:r>
          </a:p>
          <a:p>
            <a:pPr marL="0" indent="0">
              <a:buNone/>
            </a:pPr>
            <a:r>
              <a:rPr lang="pl-PL" dirty="0" smtClean="0"/>
              <a:t>Obowiązek </a:t>
            </a:r>
            <a:r>
              <a:rPr lang="pl-PL" dirty="0"/>
              <a:t>utrzymania co najmniej 1,5-metrowej odległości między pieszymi.</a:t>
            </a:r>
          </a:p>
          <a:p>
            <a:pPr marL="0" indent="0">
              <a:buNone/>
            </a:pPr>
            <a:r>
              <a:rPr lang="pl-PL" dirty="0"/>
              <a:t>Wyłączeni z tego obowiązku są</a:t>
            </a:r>
            <a:r>
              <a:rPr lang="pl-PL" dirty="0" smtClean="0"/>
              <a:t>:</a:t>
            </a:r>
            <a:endParaRPr lang="pl-PL" dirty="0"/>
          </a:p>
          <a:p>
            <a:r>
              <a:rPr lang="pl-PL" dirty="0"/>
              <a:t>rodzice z dziećmi wymagającymi opieki (do 13. roku życia),</a:t>
            </a:r>
          </a:p>
          <a:p>
            <a:r>
              <a:rPr lang="pl-PL" dirty="0"/>
              <a:t>osoby wspólnie mieszkające lub gospodarujące,</a:t>
            </a:r>
          </a:p>
          <a:p>
            <a:r>
              <a:rPr lang="pl-PL" dirty="0"/>
              <a:t>osoby niepełnosprawne, niemogące się samodzielnie poruszać, osoby z orzeczeniem o potrzebie kształcenia specjalnego i ich opiekunowie.</a:t>
            </a:r>
          </a:p>
          <a:p>
            <a:pPr marL="0" indent="0">
              <a:buNone/>
            </a:pPr>
            <a:endParaRPr lang="pl-PL" dirty="0" smtClean="0"/>
          </a:p>
          <a:p>
            <a:pPr marL="0" indent="0">
              <a:buNone/>
            </a:pPr>
            <a:r>
              <a:rPr lang="pl-PL" dirty="0" smtClean="0"/>
              <a:t>ZASŁANIANIE </a:t>
            </a:r>
            <a:r>
              <a:rPr lang="pl-PL" dirty="0"/>
              <a:t>UST I NOSA W MIEJSCACH </a:t>
            </a:r>
            <a:r>
              <a:rPr lang="pl-PL" dirty="0" smtClean="0"/>
              <a:t>PUBLICZNYCH</a:t>
            </a:r>
            <a:endParaRPr lang="pl-PL" dirty="0"/>
          </a:p>
          <a:p>
            <a:r>
              <a:rPr lang="pl-PL" dirty="0"/>
              <a:t>Zasłanianie ust i nosa w miejscach publicznych jest obowiązkowe w całym kraju.</a:t>
            </a:r>
          </a:p>
        </p:txBody>
      </p:sp>
      <p:pic>
        <p:nvPicPr>
          <p:cNvPr id="4" name="Obraz 3"/>
          <p:cNvPicPr>
            <a:picLocks noChangeAspect="1"/>
          </p:cNvPicPr>
          <p:nvPr/>
        </p:nvPicPr>
        <p:blipFill>
          <a:blip r:embed="rId2" cstate="print"/>
          <a:stretch>
            <a:fillRect/>
          </a:stretch>
        </p:blipFill>
        <p:spPr>
          <a:xfrm>
            <a:off x="6438097" y="2565778"/>
            <a:ext cx="3167325" cy="2374711"/>
          </a:xfrm>
          <a:prstGeom prst="rect">
            <a:avLst/>
          </a:prstGeom>
        </p:spPr>
      </p:pic>
    </p:spTree>
    <p:extLst>
      <p:ext uri="{BB962C8B-B14F-4D97-AF65-F5344CB8AC3E}">
        <p14:creationId xmlns="" xmlns:p14="http://schemas.microsoft.com/office/powerpoint/2010/main" val="1380806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OGRANICZENIA W PRZEMIESZCZANIU SIĘ</a:t>
            </a:r>
            <a:endParaRPr lang="pl-PL" dirty="0"/>
          </a:p>
        </p:txBody>
      </p:sp>
      <p:sp>
        <p:nvSpPr>
          <p:cNvPr id="3" name="Symbol zastępczy zawartości 2"/>
          <p:cNvSpPr>
            <a:spLocks noGrp="1"/>
          </p:cNvSpPr>
          <p:nvPr>
            <p:ph idx="1"/>
          </p:nvPr>
        </p:nvSpPr>
        <p:spPr>
          <a:xfrm>
            <a:off x="677334" y="1443790"/>
            <a:ext cx="8596668" cy="4860758"/>
          </a:xfrm>
        </p:spPr>
        <p:txBody>
          <a:bodyPr>
            <a:normAutofit/>
          </a:bodyPr>
          <a:lstStyle/>
          <a:p>
            <a:pPr marL="0" indent="0">
              <a:buNone/>
            </a:pPr>
            <a:r>
              <a:rPr lang="pl-PL" dirty="0"/>
              <a:t>Usta i nos trzeba obowiązkowo zasłaniać m.in</a:t>
            </a:r>
            <a:r>
              <a:rPr lang="pl-PL" dirty="0" smtClean="0"/>
              <a:t>.:</a:t>
            </a:r>
            <a:endParaRPr lang="pl-PL" dirty="0"/>
          </a:p>
          <a:p>
            <a:r>
              <a:rPr lang="pl-PL" dirty="0"/>
              <a:t>na ulicy, na drogach i placach, na terenie cmentarzy, promenad, bulwarów, miejsc postoju pojazdów, parkingów leśnych,</a:t>
            </a:r>
          </a:p>
          <a:p>
            <a:r>
              <a:rPr lang="pl-PL" dirty="0"/>
              <a:t>w autobusie, tramwaju i pociągu,</a:t>
            </a:r>
          </a:p>
          <a:p>
            <a:r>
              <a:rPr lang="pl-PL" dirty="0"/>
              <a:t>w sklepie, galerii handlowej, banku, na targu i na poczcie,</a:t>
            </a:r>
          </a:p>
          <a:p>
            <a:r>
              <a:rPr lang="pl-PL" dirty="0"/>
              <a:t>w zakładzie pracy, jeśli w pomieszczeniu przebywa więcej niż 1 osoba. Wprowadzenie tej zasady zależy od decyzji pracodawcy,</a:t>
            </a:r>
          </a:p>
          <a:p>
            <a:r>
              <a:rPr lang="pl-PL" dirty="0"/>
              <a:t>w zakładzie pracy podczas bezpośredniej obsługi klienta/interesanta,</a:t>
            </a:r>
          </a:p>
          <a:p>
            <a:r>
              <a:rPr lang="pl-PL" dirty="0"/>
              <a:t>w kinie i teatrze,</a:t>
            </a:r>
          </a:p>
          <a:p>
            <a:r>
              <a:rPr lang="pl-PL" dirty="0"/>
              <a:t>u lekarza, w przychodni, w szpitalu, salonie masażu i tatuażu,</a:t>
            </a:r>
          </a:p>
          <a:p>
            <a:r>
              <a:rPr lang="pl-PL" dirty="0"/>
              <a:t>w kościele i szkole, na uczelni</a:t>
            </a:r>
          </a:p>
          <a:p>
            <a:r>
              <a:rPr lang="pl-PL" dirty="0"/>
              <a:t>w urzędzie (jeśli idziesz załatwić tam jakąś sprawę) i innych budynkach użyteczności publicznej.</a:t>
            </a:r>
          </a:p>
          <a:p>
            <a:pPr marL="0" indent="0">
              <a:buNone/>
            </a:pPr>
            <a:endParaRPr lang="pl-PL" dirty="0" smtClean="0"/>
          </a:p>
        </p:txBody>
      </p:sp>
    </p:spTree>
    <p:extLst>
      <p:ext uri="{BB962C8B-B14F-4D97-AF65-F5344CB8AC3E}">
        <p14:creationId xmlns="" xmlns:p14="http://schemas.microsoft.com/office/powerpoint/2010/main" val="1404308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21665" y="336644"/>
            <a:ext cx="8596668" cy="1320800"/>
          </a:xfrm>
        </p:spPr>
        <p:txBody>
          <a:bodyPr/>
          <a:lstStyle/>
          <a:p>
            <a:r>
              <a:rPr lang="pl-PL" dirty="0" smtClean="0"/>
              <a:t>PANDEMIE W XIX WIEKU</a:t>
            </a:r>
            <a:endParaRPr lang="pl-PL" dirty="0"/>
          </a:p>
        </p:txBody>
      </p:sp>
      <p:sp>
        <p:nvSpPr>
          <p:cNvPr id="3" name="Symbol zastępczy zawartości 2"/>
          <p:cNvSpPr>
            <a:spLocks noGrp="1"/>
          </p:cNvSpPr>
          <p:nvPr>
            <p:ph idx="1"/>
          </p:nvPr>
        </p:nvSpPr>
        <p:spPr>
          <a:xfrm>
            <a:off x="707515" y="1126697"/>
            <a:ext cx="9023339" cy="5362813"/>
          </a:xfrm>
        </p:spPr>
        <p:txBody>
          <a:bodyPr>
            <a:normAutofit/>
          </a:bodyPr>
          <a:lstStyle/>
          <a:p>
            <a:pPr marL="0" indent="0">
              <a:buNone/>
            </a:pPr>
            <a:r>
              <a:rPr lang="pl-PL" b="1" dirty="0"/>
              <a:t>Cholera (1899-1923)</a:t>
            </a:r>
          </a:p>
          <a:p>
            <a:pPr marL="0" indent="0">
              <a:buNone/>
            </a:pPr>
            <a:r>
              <a:rPr lang="pl-PL" dirty="0" smtClean="0"/>
              <a:t>Zgodnie </a:t>
            </a:r>
            <a:r>
              <a:rPr lang="pl-PL" dirty="0"/>
              <a:t>z informacjami udostępnionymi przez Światową Organizację Zdrowia, każdego roku na cholerę zapadają nawet 4 miliony ludzi. </a:t>
            </a:r>
            <a:r>
              <a:rPr lang="pl-PL" dirty="0" smtClean="0"/>
              <a:t>Pandemia </a:t>
            </a:r>
            <a:r>
              <a:rPr lang="pl-PL" dirty="0"/>
              <a:t>z lat 1899-1923 miała jednak znacznie większe konsekwencje. Określona mianem szóstej pandemii cholery, najpoważniejsze skutki miała na terenie Indii, gdzie mogła wywołać ponad 800 tysięcy zgonów. W dużej mierze wiązało się to z problemami sanitarnymi, z jakimi zmagał się ten kraj. </a:t>
            </a:r>
            <a:r>
              <a:rPr lang="pl-PL" dirty="0" smtClean="0"/>
              <a:t>Z </a:t>
            </a:r>
            <a:r>
              <a:rPr lang="pl-PL" dirty="0"/>
              <a:t>problemami zmagali się jednak mieszkańcy północnej Afryki, Rosji, czy Bliskiego Wschodu. W pozostałych krajach przypadki zachorowań były w dużej mierze jednostkowe.</a:t>
            </a:r>
          </a:p>
        </p:txBody>
      </p:sp>
      <p:pic>
        <p:nvPicPr>
          <p:cNvPr id="4" name="Obraz 3"/>
          <p:cNvPicPr>
            <a:picLocks noChangeAspect="1"/>
          </p:cNvPicPr>
          <p:nvPr/>
        </p:nvPicPr>
        <p:blipFill>
          <a:blip r:embed="rId2" cstate="print"/>
          <a:stretch>
            <a:fillRect/>
          </a:stretch>
        </p:blipFill>
        <p:spPr>
          <a:xfrm>
            <a:off x="3055908" y="3953177"/>
            <a:ext cx="3986337" cy="2536333"/>
          </a:xfrm>
          <a:prstGeom prst="rect">
            <a:avLst/>
          </a:prstGeom>
        </p:spPr>
      </p:pic>
    </p:spTree>
    <p:extLst>
      <p:ext uri="{BB962C8B-B14F-4D97-AF65-F5344CB8AC3E}">
        <p14:creationId xmlns="" xmlns:p14="http://schemas.microsoft.com/office/powerpoint/2010/main" val="2641633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9595" y="582305"/>
            <a:ext cx="8596668" cy="1320800"/>
          </a:xfrm>
        </p:spPr>
        <p:txBody>
          <a:bodyPr/>
          <a:lstStyle/>
          <a:p>
            <a:r>
              <a:rPr lang="pl-PL" dirty="0" smtClean="0"/>
              <a:t>PANDEMIE W XX WIEKU</a:t>
            </a:r>
            <a:endParaRPr lang="pl-PL" dirty="0"/>
          </a:p>
        </p:txBody>
      </p:sp>
      <p:sp>
        <p:nvSpPr>
          <p:cNvPr id="3" name="Symbol zastępczy zawartości 2"/>
          <p:cNvSpPr>
            <a:spLocks noGrp="1"/>
          </p:cNvSpPr>
          <p:nvPr>
            <p:ph idx="1"/>
          </p:nvPr>
        </p:nvSpPr>
        <p:spPr>
          <a:xfrm>
            <a:off x="718277" y="1528548"/>
            <a:ext cx="8821508" cy="4376335"/>
          </a:xfrm>
        </p:spPr>
        <p:txBody>
          <a:bodyPr>
            <a:normAutofit/>
          </a:bodyPr>
          <a:lstStyle/>
          <a:p>
            <a:pPr marL="0" indent="0">
              <a:buNone/>
            </a:pPr>
            <a:r>
              <a:rPr lang="pl-PL" b="1" dirty="0"/>
              <a:t>Grypa „hiszpanka” (1918-1920)</a:t>
            </a:r>
          </a:p>
          <a:p>
            <a:pPr marL="0" indent="0">
              <a:buNone/>
            </a:pPr>
            <a:r>
              <a:rPr lang="pl-PL" dirty="0" smtClean="0"/>
              <a:t>Zdecydowanie </a:t>
            </a:r>
            <a:r>
              <a:rPr lang="pl-PL" dirty="0"/>
              <a:t>najpoważniejsza pandemia w najnowszej historii, można by ją zestawić pod względem liczby zgonów z czarną śmiercią z XIV wieku. Wywołane obecnością wirusa H1N1 objawy zostały zaobserwowane u nawet 500 milionów ludzi na całym świecie. Jej cechą szczególną była wysoka śmiertelność wśród osób, które zazwyczaj najlepiej radzą sobie z grypą. Popularna „hiszpanka” zabijała bowiem w dużej mierze ludzi z przedziału wiekowego od 20 do 40 lat. </a:t>
            </a:r>
            <a:r>
              <a:rPr lang="pl-PL" dirty="0" smtClean="0"/>
              <a:t>Z </a:t>
            </a:r>
            <a:r>
              <a:rPr lang="pl-PL" dirty="0"/>
              <a:t>kolei wysoka śmiertelność przełożyła się na ogromną liczbę zgonów, którą trudno dokładnie określić. Naukowcy szacują, że wyniosła ona od 20 do nawet 100 milionów.</a:t>
            </a:r>
          </a:p>
        </p:txBody>
      </p:sp>
      <p:pic>
        <p:nvPicPr>
          <p:cNvPr id="4" name="Obraz 3"/>
          <p:cNvPicPr>
            <a:picLocks noChangeAspect="1"/>
          </p:cNvPicPr>
          <p:nvPr/>
        </p:nvPicPr>
        <p:blipFill>
          <a:blip r:embed="rId2"/>
          <a:stretch>
            <a:fillRect/>
          </a:stretch>
        </p:blipFill>
        <p:spPr>
          <a:xfrm>
            <a:off x="2993693" y="4570807"/>
            <a:ext cx="3322946" cy="1993767"/>
          </a:xfrm>
          <a:prstGeom prst="rect">
            <a:avLst/>
          </a:prstGeom>
        </p:spPr>
      </p:pic>
    </p:spTree>
    <p:extLst>
      <p:ext uri="{BB962C8B-B14F-4D97-AF65-F5344CB8AC3E}">
        <p14:creationId xmlns="" xmlns:p14="http://schemas.microsoft.com/office/powerpoint/2010/main" val="280424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JAK RADZONO SOBIE Z PANDEMIĄ W XIX I XX </a:t>
            </a:r>
            <a:r>
              <a:rPr lang="pl-PL" dirty="0" smtClean="0"/>
              <a:t>WIEKU?</a:t>
            </a:r>
            <a:r>
              <a:rPr lang="pl-PL" dirty="0"/>
              <a:t/>
            </a:r>
            <a:br>
              <a:rPr lang="pl-PL" dirty="0"/>
            </a:br>
            <a:endParaRPr lang="pl-PL" dirty="0"/>
          </a:p>
        </p:txBody>
      </p:sp>
      <p:sp>
        <p:nvSpPr>
          <p:cNvPr id="3" name="Symbol zastępczy zawartości 2"/>
          <p:cNvSpPr>
            <a:spLocks noGrp="1"/>
          </p:cNvSpPr>
          <p:nvPr>
            <p:ph idx="1"/>
          </p:nvPr>
        </p:nvSpPr>
        <p:spPr>
          <a:xfrm>
            <a:off x="504967" y="2033517"/>
            <a:ext cx="8769035" cy="4007846"/>
          </a:xfrm>
        </p:spPr>
        <p:txBody>
          <a:bodyPr>
            <a:normAutofit/>
          </a:bodyPr>
          <a:lstStyle/>
          <a:p>
            <a:pPr lvl="0"/>
            <a:r>
              <a:rPr lang="pl-PL" dirty="0" smtClean="0"/>
              <a:t>Marta </a:t>
            </a:r>
            <a:r>
              <a:rPr lang="pl-PL" dirty="0" err="1" smtClean="0"/>
              <a:t>Domachowska</a:t>
            </a:r>
            <a:r>
              <a:rPr lang="pl-PL" smtClean="0"/>
              <a:t>, etnolog </a:t>
            </a:r>
            <a:r>
              <a:rPr lang="pl-PL" dirty="0" smtClean="0"/>
              <a:t>wyjaśnia, że choroby dla mieszkańców europejskich wsi na przełomie XIX i XX w. były "tajemniczymi niebezpieczeństwami". </a:t>
            </a:r>
            <a:r>
              <a:rPr lang="pl-PL" i="1" dirty="0" smtClean="0"/>
              <a:t>- Te, które przenosiły się z człowieka na człowieka często kojarzone były z wpływem "morowego powietrza" - czynnika wywołującego epidemie dżumy, czarnej ospy, cholery czy tyfusu - </a:t>
            </a:r>
            <a:r>
              <a:rPr lang="pl-PL" dirty="0" smtClean="0"/>
              <a:t>wyjaśnia etnolog. Jak dodaje, </a:t>
            </a:r>
            <a:r>
              <a:rPr lang="pl-PL" i="1" dirty="0" smtClean="0"/>
              <a:t>władze stosowały środki prewencyjne np. zakaz przybywania obcokrajowców, podróżujących poddawano kwarantannie, a nawet zakazywano wysyłek listów. Przesyłki okadzano, pieniądze zanurzano w occie </a:t>
            </a:r>
            <a:r>
              <a:rPr lang="pl-PL" dirty="0" smtClean="0"/>
              <a:t>- mówi.</a:t>
            </a:r>
          </a:p>
          <a:p>
            <a:pPr lvl="0"/>
            <a:r>
              <a:rPr lang="pl-PL" i="1" dirty="0" smtClean="0"/>
              <a:t>- Lud wierzył raczej w skuteczność sił nadprzyrodzonych, które, tak jak w każdej innej biedzie, miały chronić orbis interior - naszą wioskę, parafię, dom, rodzinę - przed nieznanym zagrożeniem. "Pan Bóg najlepszy doktor" - mówi powiedzenie z Ziemi Dobrzyńskiej -</a:t>
            </a:r>
            <a:r>
              <a:rPr lang="pl-PL" dirty="0" smtClean="0"/>
              <a:t> dodaje.</a:t>
            </a:r>
          </a:p>
          <a:p>
            <a:endParaRPr lang="pl-PL" dirty="0"/>
          </a:p>
        </p:txBody>
      </p:sp>
    </p:spTree>
    <p:extLst>
      <p:ext uri="{BB962C8B-B14F-4D97-AF65-F5344CB8AC3E}">
        <p14:creationId xmlns="" xmlns:p14="http://schemas.microsoft.com/office/powerpoint/2010/main" val="416178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JAK RADZONO SOBIE Z PANDEMIĄ W XIX I XX </a:t>
            </a:r>
            <a:r>
              <a:rPr lang="pl-PL" dirty="0" smtClean="0"/>
              <a:t>WIEKU?</a:t>
            </a:r>
            <a:r>
              <a:rPr lang="pl-PL" dirty="0"/>
              <a:t/>
            </a:r>
            <a:br>
              <a:rPr lang="pl-PL" dirty="0"/>
            </a:br>
            <a:endParaRPr lang="pl-PL" dirty="0"/>
          </a:p>
        </p:txBody>
      </p:sp>
      <p:sp>
        <p:nvSpPr>
          <p:cNvPr id="3" name="Symbol zastępczy zawartości 2"/>
          <p:cNvSpPr>
            <a:spLocks noGrp="1"/>
          </p:cNvSpPr>
          <p:nvPr>
            <p:ph idx="1"/>
          </p:nvPr>
        </p:nvSpPr>
        <p:spPr>
          <a:xfrm>
            <a:off x="677334" y="2155588"/>
            <a:ext cx="8903394" cy="4606878"/>
          </a:xfrm>
        </p:spPr>
        <p:txBody>
          <a:bodyPr/>
          <a:lstStyle/>
          <a:p>
            <a:r>
              <a:rPr lang="pl-PL" sz="2000" dirty="0" smtClean="0"/>
              <a:t>Cholera (1899-1923) </a:t>
            </a:r>
          </a:p>
          <a:p>
            <a:r>
              <a:rPr lang="pl-PL" sz="2000" dirty="0" smtClean="0"/>
              <a:t>Działania jej zapobiegające polegały na izolacji chorych (kwarantanna), ograniczeniu przemieszczania się, paleniu rzeczy używanych przez zakażonych lub zmarłych (pościel, ubrania itp.) oraz na dezynfekcji domów i mieszkań. Likwidowano także zagrożenia związane z wykorzystaniem wody do celów spożywczych i gospodarczych: opróżniano z niej studnie, usuwano wszelkie nieczystości i dezynfekowano. Stosowano też profilaktykę wobec zakażonych. Poza użyciem znanych wtedy leków i z racji tego, że objawy cholery prowadziły do daleko posuniętego odwodnienia organizmu, zalecano picie gorącej herbaty i wody - czystej lub zawierającej specjalne dodatki, mające zahamować biegunkę i wymioty</a:t>
            </a:r>
          </a:p>
          <a:p>
            <a:pPr marL="0" indent="0">
              <a:buNone/>
            </a:pPr>
            <a:r>
              <a:rPr lang="pl-PL" sz="1900" dirty="0" smtClean="0"/>
              <a:t>.</a:t>
            </a:r>
            <a:endParaRPr lang="pl-PL" sz="1900" dirty="0"/>
          </a:p>
          <a:p>
            <a:endParaRPr lang="pl-PL" dirty="0"/>
          </a:p>
          <a:p>
            <a:endParaRPr lang="pl-PL" dirty="0"/>
          </a:p>
        </p:txBody>
      </p:sp>
    </p:spTree>
    <p:extLst>
      <p:ext uri="{BB962C8B-B14F-4D97-AF65-F5344CB8AC3E}">
        <p14:creationId xmlns="" xmlns:p14="http://schemas.microsoft.com/office/powerpoint/2010/main" val="312946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JAK RADZONO SOBIE Z PANDEMIĄ W XIX I XX </a:t>
            </a:r>
            <a:r>
              <a:rPr lang="pl-PL" dirty="0" smtClean="0"/>
              <a:t>WIEKU?</a:t>
            </a:r>
            <a:r>
              <a:rPr lang="pl-PL" dirty="0"/>
              <a:t/>
            </a:r>
            <a:br>
              <a:rPr lang="pl-PL" dirty="0"/>
            </a:br>
            <a:endParaRPr lang="pl-PL" dirty="0"/>
          </a:p>
        </p:txBody>
      </p:sp>
      <p:sp>
        <p:nvSpPr>
          <p:cNvPr id="3" name="Symbol zastępczy zawartości 2"/>
          <p:cNvSpPr>
            <a:spLocks noGrp="1"/>
          </p:cNvSpPr>
          <p:nvPr>
            <p:ph idx="1"/>
          </p:nvPr>
        </p:nvSpPr>
        <p:spPr>
          <a:xfrm>
            <a:off x="677334" y="2120712"/>
            <a:ext cx="8911988" cy="4729706"/>
          </a:xfrm>
        </p:spPr>
        <p:txBody>
          <a:bodyPr>
            <a:normAutofit/>
          </a:bodyPr>
          <a:lstStyle/>
          <a:p>
            <a:r>
              <a:rPr lang="pl-PL" b="1" dirty="0" smtClean="0"/>
              <a:t>Grypa „hiszpanka” (1918-1920)</a:t>
            </a:r>
            <a:endParaRPr lang="pl-PL" dirty="0" smtClean="0"/>
          </a:p>
          <a:p>
            <a:r>
              <a:rPr lang="pl-PL" dirty="0" smtClean="0"/>
              <a:t>Podczas hiszpanki w wielu krajach dla ochrony zdrowia używano maski gazowe, co przypominało stosowanie tzw. strojów zarazy przy epidemiach dżumy czy cholery. Wobec trudności z leczeniem, największy nacisk kładziono na to, żeby zapobiegać w miarę możliwości rozprzestrzenianiu się grypy. Choć nie wiedziano jeszcze, że chorobę powoduje wirus, a nie – jak sądzono – bakteria, zdawano sobie już sprawę z tego, że przenosi się ona drogą kropelkową.</a:t>
            </a:r>
          </a:p>
          <a:p>
            <a:r>
              <a:rPr lang="pl-PL" dirty="0" smtClean="0"/>
              <a:t>W wielu miejscach służbie zdrowia udało się nakłonić władze do zamknięcia szkół, teatrów i innych miejsc publicznych. Przestrzegano przed publicznym kaszlem, kichaniem i pluciem. W Nowym Jorku zmieniono nawet rozkłady jazdy metra i autobusów, żeby uniknąć ścisku. Obywateli instruowano też, by nie uczestniczyli w żadnych większych zgromadzeniach, a poza domem nosili maski.</a:t>
            </a:r>
          </a:p>
          <a:p>
            <a:endParaRPr lang="pl-PL" dirty="0"/>
          </a:p>
        </p:txBody>
      </p:sp>
    </p:spTree>
    <p:extLst>
      <p:ext uri="{BB962C8B-B14F-4D97-AF65-F5344CB8AC3E}">
        <p14:creationId xmlns="" xmlns:p14="http://schemas.microsoft.com/office/powerpoint/2010/main" val="757450282"/>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469</TotalTime>
  <Words>1154</Words>
  <Application>Microsoft Office PowerPoint</Application>
  <PresentationFormat>Niestandardowy</PresentationFormat>
  <Paragraphs>56</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Faseta</vt:lpstr>
      <vt:lpstr>ZASADY BEZPIECZEŃSTWA PODCZAS  PANDEMII</vt:lpstr>
      <vt:lpstr>NAJWAŻNIEJSZE INFORMACJE</vt:lpstr>
      <vt:lpstr>OGRANICZENIA W PRZEMIESZCZANIU SIĘ</vt:lpstr>
      <vt:lpstr>OGRANICZENIA W PRZEMIESZCZANIU SIĘ</vt:lpstr>
      <vt:lpstr>PANDEMIE W XIX WIEKU</vt:lpstr>
      <vt:lpstr>PANDEMIE W XX WIEKU</vt:lpstr>
      <vt:lpstr>JAK RADZONO SOBIE Z PANDEMIĄ W XIX I XX WIEKU? </vt:lpstr>
      <vt:lpstr>JAK RADZONO SOBIE Z PANDEMIĄ W XIX I XX WIEKU? </vt:lpstr>
      <vt:lpstr>JAK RADZONO SOBIE Z PANDEMIĄ W XIX I XX WIEKU? </vt:lpstr>
      <vt:lpstr>Slajd 10</vt:lpstr>
      <vt:lpstr>JAK W WIELUNIU WYGLĄDAŁY EPIDEMIE? </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ZASADY BEZPIECZEŃSTWA PODCZAS  PANDEMII</dc:title>
  <dc:creator>Emanuela JC</dc:creator>
  <cp:lastModifiedBy>USER</cp:lastModifiedBy>
  <cp:revision>62</cp:revision>
  <dcterms:created xsi:type="dcterms:W3CDTF">2020-12-09T20:05:26Z</dcterms:created>
  <dcterms:modified xsi:type="dcterms:W3CDTF">2020-12-18T09:12:51Z</dcterms:modified>
</cp:coreProperties>
</file>